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8" r:id="rId2"/>
    <p:sldId id="282" r:id="rId3"/>
    <p:sldId id="276" r:id="rId4"/>
    <p:sldId id="280"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1FB"/>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10" autoAdjust="0"/>
    <p:restoredTop sz="94660"/>
  </p:normalViewPr>
  <p:slideViewPr>
    <p:cSldViewPr snapToGrid="0">
      <p:cViewPr varScale="1">
        <p:scale>
          <a:sx n="76" d="100"/>
          <a:sy n="76" d="100"/>
        </p:scale>
        <p:origin x="30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152400" y="1"/>
            <a:ext cx="2833688" cy="9906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304755" y="1320802"/>
            <a:ext cx="5210345" cy="5038606"/>
          </a:xfrm>
        </p:spPr>
        <p:txBody>
          <a:bodyPr anchor="b">
            <a:normAutofit/>
          </a:bodyPr>
          <a:lstStyle>
            <a:lvl1pPr algn="r">
              <a:defRPr sz="405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193179" y="6359407"/>
            <a:ext cx="4321922" cy="1970989"/>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マスター字幕の書式設定</a:t>
            </a:r>
            <a:endParaRPr lang="en-US" dirty="0"/>
          </a:p>
        </p:txBody>
      </p:sp>
      <p:sp>
        <p:nvSpPr>
          <p:cNvPr id="4" name="Date Placeholder 3"/>
          <p:cNvSpPr>
            <a:spLocks noGrp="1"/>
          </p:cNvSpPr>
          <p:nvPr>
            <p:ph type="dt" sz="half" idx="10"/>
          </p:nvPr>
        </p:nvSpPr>
        <p:spPr>
          <a:xfrm>
            <a:off x="5494330" y="8836153"/>
            <a:ext cx="643105" cy="527403"/>
          </a:xfrm>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a:xfrm>
            <a:off x="2717800" y="8836153"/>
            <a:ext cx="2707079" cy="527403"/>
          </a:xfrm>
        </p:spPr>
        <p:txBody>
          <a:bodyPr/>
          <a:lstStyle/>
          <a:p>
            <a:endParaRPr kumimoji="1" lang="ja-JP" altLang="en-US"/>
          </a:p>
        </p:txBody>
      </p:sp>
      <p:sp>
        <p:nvSpPr>
          <p:cNvPr id="6" name="Slide Number Placeholder 5"/>
          <p:cNvSpPr>
            <a:spLocks noGrp="1"/>
          </p:cNvSpPr>
          <p:nvPr>
            <p:ph type="sldNum" sz="quarter" idx="12"/>
          </p:nvPr>
        </p:nvSpPr>
        <p:spPr>
          <a:xfrm>
            <a:off x="6206490" y="8836153"/>
            <a:ext cx="308610" cy="527403"/>
          </a:xfrm>
        </p:spPr>
        <p:txBody>
          <a:bodyPr/>
          <a:lstStyle/>
          <a:p>
            <a:fld id="{43083A0E-CEBF-4AE5-9A59-52C5B29E7EA5}" type="slidenum">
              <a:rPr kumimoji="1" lang="ja-JP" altLang="en-US" smtClean="0"/>
              <a:t>‹#›</a:t>
            </a:fld>
            <a:endParaRPr kumimoji="1" lang="ja-JP" altLang="en-US"/>
          </a:p>
        </p:txBody>
      </p:sp>
      <p:sp>
        <p:nvSpPr>
          <p:cNvPr id="23" name="Freeform 12"/>
          <p:cNvSpPr/>
          <p:nvPr/>
        </p:nvSpPr>
        <p:spPr bwMode="auto">
          <a:xfrm>
            <a:off x="152400" y="5448300"/>
            <a:ext cx="271463" cy="130705"/>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420291" y="5585884"/>
            <a:ext cx="46435" cy="1169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95559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5143" y="6836360"/>
            <a:ext cx="5636993" cy="818622"/>
          </a:xfrm>
        </p:spPr>
        <p:txBody>
          <a:bodyPr anchor="b">
            <a:normAutofit/>
          </a:bodyPr>
          <a:lstStyle>
            <a:lvl1pPr algn="ctr">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342482" y="1346384"/>
            <a:ext cx="4628299" cy="45716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5143" y="7654982"/>
            <a:ext cx="5636993" cy="713140"/>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403767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35144" y="990600"/>
            <a:ext cx="5636993" cy="4402667"/>
          </a:xfrm>
        </p:spPr>
        <p:txBody>
          <a:bodyPr anchor="ctr">
            <a:normAutofit/>
          </a:bodyPr>
          <a:lstStyle>
            <a:lvl1pPr algn="ctr">
              <a:defRPr sz="2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5143" y="6273800"/>
            <a:ext cx="5636994" cy="20912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4152873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727066" y="1246589"/>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4072465"/>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90602"/>
            <a:ext cx="5230586" cy="3962399"/>
          </a:xfrm>
        </p:spPr>
        <p:txBody>
          <a:bodyPr anchor="ctr">
            <a:normAutofit/>
          </a:bodyPr>
          <a:lstStyle>
            <a:lvl1pPr algn="ctr">
              <a:defRPr sz="24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98676" y="4952999"/>
            <a:ext cx="4973346" cy="550333"/>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35143" y="6273800"/>
            <a:ext cx="5636993" cy="20912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874318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35144" y="4779061"/>
            <a:ext cx="5636992" cy="2121600"/>
          </a:xfrm>
        </p:spPr>
        <p:txBody>
          <a:bodyPr anchor="b">
            <a:normAutofit/>
          </a:bodyPr>
          <a:lstStyle>
            <a:lvl1pPr algn="r">
              <a:defRPr sz="2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5143" y="6900661"/>
            <a:ext cx="5636993" cy="12428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1886753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727066" y="1246589"/>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4072465"/>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90602"/>
            <a:ext cx="5230586" cy="3962399"/>
          </a:xfrm>
        </p:spPr>
        <p:txBody>
          <a:bodyPr anchor="ctr">
            <a:normAutofit/>
          </a:bodyPr>
          <a:lstStyle>
            <a:lvl1pPr algn="ctr">
              <a:defRPr sz="24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835144" y="5613400"/>
            <a:ext cx="5636993" cy="1284111"/>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835143" y="6897511"/>
            <a:ext cx="5636993" cy="1467556"/>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150938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35144" y="990602"/>
            <a:ext cx="5636993" cy="3939469"/>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835143" y="5063067"/>
            <a:ext cx="5636994" cy="1210733"/>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835143" y="6273800"/>
            <a:ext cx="5636994" cy="2091267"/>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4183741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4235148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045" y="990600"/>
            <a:ext cx="996092" cy="737446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5143" y="990600"/>
            <a:ext cx="4512280" cy="7374467"/>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95955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600" y="660402"/>
            <a:ext cx="5778500" cy="2861733"/>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36600" y="3852333"/>
            <a:ext cx="5778500" cy="4814068"/>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508247" y="8822917"/>
            <a:ext cx="643105" cy="527403"/>
          </a:xfrm>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a:xfrm>
            <a:off x="1479486" y="8822917"/>
            <a:ext cx="3985888" cy="527403"/>
          </a:xfrm>
        </p:spPr>
        <p:txBody>
          <a:bodyPr/>
          <a:lstStyle/>
          <a:p>
            <a:endParaRPr kumimoji="1" lang="ja-JP" altLang="en-US"/>
          </a:p>
        </p:txBody>
      </p:sp>
      <p:sp>
        <p:nvSpPr>
          <p:cNvPr id="6" name="Slide Number Placeholder 5"/>
          <p:cNvSpPr>
            <a:spLocks noGrp="1"/>
          </p:cNvSpPr>
          <p:nvPr>
            <p:ph type="sldNum" sz="quarter" idx="12"/>
          </p:nvPr>
        </p:nvSpPr>
        <p:spPr>
          <a:xfrm>
            <a:off x="6194226" y="8822917"/>
            <a:ext cx="320875" cy="527403"/>
          </a:xfrm>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81230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90247" y="3852331"/>
            <a:ext cx="5024854" cy="3408991"/>
          </a:xfrm>
        </p:spPr>
        <p:txBody>
          <a:bodyPr anchor="b"/>
          <a:lstStyle>
            <a:lvl1pPr algn="r">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90248" y="7261323"/>
            <a:ext cx="5024852" cy="12428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204988" y="8834324"/>
            <a:ext cx="310112" cy="527403"/>
          </a:xfrm>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904661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600" y="990602"/>
            <a:ext cx="5778500" cy="25315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6600" y="3852334"/>
            <a:ext cx="2804922" cy="486586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710178" y="3852334"/>
            <a:ext cx="2804922" cy="483430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30743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97111" y="3840103"/>
            <a:ext cx="2592218" cy="832378"/>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35142" y="4817708"/>
            <a:ext cx="2754186" cy="384981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71282" y="3852334"/>
            <a:ext cx="2600855" cy="832378"/>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717950" y="4817708"/>
            <a:ext cx="2754186" cy="384981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185986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63888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7581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5143" y="2311400"/>
            <a:ext cx="1996901" cy="1981200"/>
          </a:xfrm>
        </p:spPr>
        <p:txBody>
          <a:bodyPr anchor="b">
            <a:normAutofit/>
          </a:bodyPr>
          <a:lstStyle>
            <a:lvl1pPr algn="ct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60665" y="990601"/>
            <a:ext cx="3511472" cy="7374468"/>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5143" y="4292600"/>
            <a:ext cx="1996901" cy="2641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99270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4250" y="2531532"/>
            <a:ext cx="3053009" cy="1981200"/>
          </a:xfrm>
        </p:spPr>
        <p:txBody>
          <a:bodyPr anchor="b">
            <a:normAutofit/>
          </a:bodyPr>
          <a:lstStyle>
            <a:lvl1pPr algn="ctr">
              <a:defRPr sz="21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4273122" y="1320800"/>
            <a:ext cx="1846028" cy="6604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4250" y="4512732"/>
            <a:ext cx="3053009" cy="26416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B07633-4A8B-4F1D-AF5A-FB4E504EEBAF}"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278656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p:cNvGrpSpPr/>
          <p:nvPr/>
        </p:nvGrpSpPr>
        <p:grpSpPr>
          <a:xfrm>
            <a:off x="0" y="1"/>
            <a:ext cx="1599010" cy="9906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736600" y="660402"/>
            <a:ext cx="5778500" cy="2861733"/>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600" y="3852334"/>
            <a:ext cx="5778500" cy="4848993"/>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519010" y="8834324"/>
            <a:ext cx="643105" cy="52740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A6B07633-4A8B-4F1D-AF5A-FB4E504EEBAF}" type="datetimeFigureOut">
              <a:rPr kumimoji="1" lang="ja-JP" altLang="en-US" smtClean="0"/>
              <a:t>2023/6/16</a:t>
            </a:fld>
            <a:endParaRPr kumimoji="1" lang="ja-JP" altLang="en-US"/>
          </a:p>
        </p:txBody>
      </p:sp>
      <p:sp>
        <p:nvSpPr>
          <p:cNvPr id="5" name="Footer Placeholder 4"/>
          <p:cNvSpPr>
            <a:spLocks noGrp="1"/>
          </p:cNvSpPr>
          <p:nvPr>
            <p:ph type="ftr" sz="quarter" idx="3"/>
          </p:nvPr>
        </p:nvSpPr>
        <p:spPr>
          <a:xfrm>
            <a:off x="1490248" y="8834324"/>
            <a:ext cx="3985888" cy="527403"/>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6204988" y="8834324"/>
            <a:ext cx="310112" cy="52740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43083A0E-CEBF-4AE5-9A59-52C5B29E7EA5}" type="slidenum">
              <a:rPr kumimoji="1" lang="ja-JP" altLang="en-US" smtClean="0"/>
              <a:t>‹#›</a:t>
            </a:fld>
            <a:endParaRPr kumimoji="1" lang="ja-JP" altLang="en-US"/>
          </a:p>
        </p:txBody>
      </p:sp>
    </p:spTree>
    <p:extLst>
      <p:ext uri="{BB962C8B-B14F-4D97-AF65-F5344CB8AC3E}">
        <p14:creationId xmlns:p14="http://schemas.microsoft.com/office/powerpoint/2010/main" val="101618452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342900" rtl="0" eaLnBrk="1" latinLnBrk="0" hangingPunct="1">
        <a:spcBef>
          <a:spcPct val="0"/>
        </a:spcBef>
        <a:buNone/>
        <a:defRPr kumimoji="1" sz="3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kumimoji="1"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kumimoji="1"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kumimoji="1"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kumimoji="1"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kumimoji="1"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kumimoji="1"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kumimoji="1"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kumimoji="1"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8000"/>
          </a:schemeClr>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AA5D8D-8E1C-4E30-8122-5A6748684ADA}"/>
              </a:ext>
            </a:extLst>
          </p:cNvPr>
          <p:cNvSpPr txBox="1">
            <a:spLocks noChangeArrowheads="1"/>
          </p:cNvSpPr>
          <p:nvPr/>
        </p:nvSpPr>
        <p:spPr>
          <a:xfrm>
            <a:off x="790534" y="660130"/>
            <a:ext cx="5473787" cy="994707"/>
          </a:xfrm>
          <a:prstGeom prst="rect">
            <a:avLst/>
          </a:prstGeom>
        </p:spPr>
        <p:txBody>
          <a:bodyPr anchor="ctr"/>
          <a:lstStyle>
            <a:lvl1pPr algn="ctr" defTabSz="342900" rtl="0" eaLnBrk="1" latinLnBrk="0" hangingPunct="1">
              <a:spcBef>
                <a:spcPct val="0"/>
              </a:spcBef>
              <a:buNone/>
              <a:defRPr kumimoji="1" sz="3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endParaRPr lang="ja-JP" altLang="en-US" sz="1400" b="1" dirty="0">
              <a:latin typeface="游ゴシック Medium" panose="020B0500000000000000" pitchFamily="50" charset="-128"/>
              <a:ea typeface="游ゴシック Medium" panose="020B0500000000000000" pitchFamily="50" charset="-128"/>
            </a:endParaRPr>
          </a:p>
        </p:txBody>
      </p:sp>
      <p:sp>
        <p:nvSpPr>
          <p:cNvPr id="7" name="Rectangle 2">
            <a:extLst>
              <a:ext uri="{FF2B5EF4-FFF2-40B4-BE49-F238E27FC236}">
                <a16:creationId xmlns:a16="http://schemas.microsoft.com/office/drawing/2014/main" id="{9421895E-A3B1-8875-C5B6-08A3CEBECFA6}"/>
              </a:ext>
            </a:extLst>
          </p:cNvPr>
          <p:cNvSpPr txBox="1">
            <a:spLocks noChangeArrowheads="1"/>
          </p:cNvSpPr>
          <p:nvPr/>
        </p:nvSpPr>
        <p:spPr>
          <a:xfrm>
            <a:off x="790535" y="660130"/>
            <a:ext cx="5414010" cy="845535"/>
          </a:xfrm>
          <a:prstGeom prst="rect">
            <a:avLst/>
          </a:prstGeom>
        </p:spPr>
        <p:txBody>
          <a:bodyPr anchor="ctr"/>
          <a:lstStyle>
            <a:lvl1pPr algn="ctr" defTabSz="342900" rtl="0" eaLnBrk="1" latinLnBrk="0" hangingPunct="1">
              <a:spcBef>
                <a:spcPct val="0"/>
              </a:spcBef>
              <a:buNone/>
              <a:defRPr kumimoji="1" sz="3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en-US" altLang="ja-JP" sz="1600" b="1" dirty="0">
              <a:latin typeface="BIZ UDPゴシック" panose="020B0400000000000000" pitchFamily="50" charset="-128"/>
              <a:ea typeface="BIZ UDPゴシック" panose="020B0400000000000000" pitchFamily="50" charset="-128"/>
            </a:endParaRPr>
          </a:p>
          <a:p>
            <a:br>
              <a:rPr lang="en-US" altLang="ja-JP" sz="2000" b="1" dirty="0">
                <a:latin typeface="游ゴシック Medium" panose="020B0500000000000000" pitchFamily="50" charset="-128"/>
                <a:ea typeface="游ゴシック Medium" panose="020B0500000000000000" pitchFamily="50" charset="-128"/>
              </a:rPr>
            </a:br>
            <a:endParaRPr lang="ja-JP" altLang="en-US" sz="1300" b="1" dirty="0">
              <a:latin typeface="UD デジタル 教科書体 N-B" panose="02020700000000000000" pitchFamily="17" charset="-128"/>
              <a:ea typeface="UD デジタル 教科書体 N-B" panose="02020700000000000000" pitchFamily="17" charset="-128"/>
            </a:endParaRPr>
          </a:p>
        </p:txBody>
      </p:sp>
      <p:sp>
        <p:nvSpPr>
          <p:cNvPr id="3" name="テキスト ボックス 2">
            <a:extLst>
              <a:ext uri="{FF2B5EF4-FFF2-40B4-BE49-F238E27FC236}">
                <a16:creationId xmlns:a16="http://schemas.microsoft.com/office/drawing/2014/main" id="{51E17B5F-5564-8C13-7220-7077BF0C8691}"/>
              </a:ext>
            </a:extLst>
          </p:cNvPr>
          <p:cNvSpPr txBox="1"/>
          <p:nvPr/>
        </p:nvSpPr>
        <p:spPr>
          <a:xfrm>
            <a:off x="730758" y="1924334"/>
            <a:ext cx="5533564" cy="7140416"/>
          </a:xfrm>
          <a:prstGeom prst="rect">
            <a:avLst/>
          </a:prstGeom>
          <a:noFill/>
        </p:spPr>
        <p:txBody>
          <a:bodyPr wrap="square" rtlCol="0">
            <a:spAutoFit/>
          </a:bodyPr>
          <a:lstStyle/>
          <a:p>
            <a:pPr algn="just"/>
            <a:r>
              <a:rPr lang="ja-JP" altLang="ja-JP" sz="1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　はじめに</a:t>
            </a:r>
          </a:p>
          <a:p>
            <a:pPr marL="2794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多摩市シルバー人材センター</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以下、「センター」と称す</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は、昭和５５年３月に高齢者事業団として発足し、平成２３年４月に公益社団法人に移行し、それ以降１２年の実績を重ねてきました。高齢者の社会参加促進と生きがい増進を図るという、発足当初の役割を引き継ぎつつ社会変化に対応し、派遣事業への参入及び拡大、市の広報配布業務の受託とそれを契機にした地域組織の機能的再編、市の指定管理者制度導入に対応した民間企業との包括協定締結、国の補正予算に対応した市の新規事業の受託等、組織力を結集し事業実績につなげました。</a:t>
            </a:r>
          </a:p>
          <a:p>
            <a:pPr marL="2794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令和４年度もコロナ禍が収束しない状況でしたが、</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市からの</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時限的</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な業務</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の受託により、過去最高の実績をあげた令和３年度実績６億１，３００万円を５</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０</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％上回る６億３，１８３万４，８６０円を達成しました。また、全国的に会員数が減少傾向にある中で、当センターは前年比で２．</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３</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％増となり１，３</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１６</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人を達成しました。広報活動や会費の３年間の免除措置等により、５年前と比較すると令和４年度末では</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５１．６％の</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増加となりました。特に女性会員の伸びが２倍以上と著しく、会員に占める女性の割合は４分の１だったところが、現状では３分の１以上を占めてます。</a:t>
            </a:r>
          </a:p>
          <a:p>
            <a:pPr marL="279400" indent="152400" algn="just"/>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令和２年度及び令和３年度の「センター緊急事態宣言」等によるコロナ感染症への対応を経て、令和４年度は、会員に事故防止だけでなく、健康管理や感染予防を呼びかけながら、クラスター発生や重症化に至らないよう「ウ</a:t>
            </a:r>
            <a:r>
              <a:rPr lang="ja-JP" altLang="en-US" sz="1200" kern="100" dirty="0">
                <a:latin typeface="HG丸ｺﾞｼｯｸM-PRO" panose="020F0600000000000000" pitchFamily="50" charset="-128"/>
                <a:ea typeface="ＭＳ 明朝" panose="02020609040205080304" pitchFamily="17" charset="-128"/>
                <a:cs typeface="Times New Roman" panose="02020603050405020304" pitchFamily="18" charset="0"/>
              </a:rPr>
              <a:t>ィ</a:t>
            </a:r>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ズ・コロナ」時代の就業サポートに取り組んできました。</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79400" indent="152400" algn="just"/>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令和</a:t>
            </a:r>
            <a:r>
              <a:rPr lang="ja-JP" alt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４</a:t>
            </a:r>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年度から５年間の「中期経営計画」の令和４年度目標値（会員数１，３１５人以上、事業実績５億８，９３３万円以上、就業延人員９７，３８０人日以上）に対する達成状況については、会員数が目標を若干上回り、事業実績は過去最高で目標を４，２４９万円余り上回り、就業延べ人員も、目標を３，０００人日余り上回る状況となりました。会員が増加している中で、引き続き、就業開拓が重要課題に位置付けられます。なお、事業実績の公共・民間の比率は、民間比率が高い傾向にありましたが、昨年度に続き、令和４年度は市の燃料費等高騰対策支援金受付業務や、マイナンバーカード交付補助業務の受託により、公共の割合が高まっています。</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altLang="ja-JP" sz="1200" kern="100" dirty="0">
                <a:effectLst/>
                <a:latin typeface="ＭＳ 明朝" panose="02020609040205080304" pitchFamily="17" charset="-128"/>
                <a:ea typeface="HG丸ｺﾞｼｯｸM-PRO" panose="020F0600000000000000" pitchFamily="50" charset="-128"/>
                <a:cs typeface="Times New Roman" panose="02020603050405020304" pitchFamily="18" charset="0"/>
              </a:rPr>
              <a:t> </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altLang="ja-JP" sz="1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　センターを取り巻く環境と課題</a:t>
            </a:r>
            <a:endParaRPr lang="en-US" alt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3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令和４年９月１５日現在の我が国の総人口は、前年に比べ８２万人減少</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している一方、６５歳以上の高齢者人口は、前年に比べ６万人に増加し</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過去最多となりました。全人口の２</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９</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１</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％を占めています。なお、団</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塊の世代の高齢化により、７５歳以上人口が総人口に占める割合が初めて</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１５％を超えました。</a:t>
            </a:r>
          </a:p>
          <a:p>
            <a:pPr algn="just"/>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8002247-D7B2-8AFD-9359-DF2A294F1ADC}"/>
              </a:ext>
            </a:extLst>
          </p:cNvPr>
          <p:cNvSpPr txBox="1"/>
          <p:nvPr/>
        </p:nvSpPr>
        <p:spPr>
          <a:xfrm>
            <a:off x="842431" y="804700"/>
            <a:ext cx="5225034" cy="984885"/>
          </a:xfrm>
          <a:prstGeom prst="rect">
            <a:avLst/>
          </a:prstGeom>
          <a:noFill/>
        </p:spPr>
        <p:txBody>
          <a:bodyPr wrap="square">
            <a:spAutoFit/>
          </a:bodyPr>
          <a:lstStyle/>
          <a:p>
            <a:r>
              <a:rPr lang="ja-JP" altLang="en-US" sz="1400" b="1" dirty="0">
                <a:latin typeface="UD デジタル 教科書体 N-B" panose="02020700000000000000" pitchFamily="17" charset="-128"/>
                <a:ea typeface="UD デジタル 教科書体 N-B" panose="02020700000000000000" pitchFamily="17" charset="-128"/>
              </a:rPr>
              <a:t>　２　令和５年度事業計画</a:t>
            </a:r>
            <a:endParaRPr lang="en-US" altLang="ja-JP" sz="14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学び合う新しいセンターの未来を目指して</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１</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endParaRPr lang="ja-JP"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endParaRPr lang="en-US" altLang="ja-JP" sz="1200" b="1" dirty="0">
              <a:latin typeface="UD デジタル 教科書体 N-B" panose="02020700000000000000" pitchFamily="17" charset="-128"/>
              <a:ea typeface="UD デジタル 教科書体 N-B" panose="02020700000000000000" pitchFamily="17" charset="-128"/>
            </a:endParaRPr>
          </a:p>
          <a:p>
            <a:pPr algn="l"/>
            <a:r>
              <a:rPr lang="ja-JP" altLang="en-US" sz="20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ja-JP" altLang="ja-JP" sz="1200"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15989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5BC79BF-8B8F-B304-1BFE-58609400014F}"/>
              </a:ext>
            </a:extLst>
          </p:cNvPr>
          <p:cNvSpPr txBox="1"/>
          <p:nvPr/>
        </p:nvSpPr>
        <p:spPr>
          <a:xfrm>
            <a:off x="865632" y="1694712"/>
            <a:ext cx="5352288" cy="7679025"/>
          </a:xfrm>
          <a:prstGeom prst="rect">
            <a:avLst/>
          </a:prstGeom>
          <a:noFill/>
        </p:spPr>
        <p:txBody>
          <a:bodyPr wrap="square">
            <a:spAutoFit/>
          </a:bodyPr>
          <a:lstStyle/>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多摩市においては、令和５年１月１日現在、６５歳以上の人口が２９．２％と国を上回り、７５歳以上人口が総人口に占める割合も１６％となっています。１世帯当たりの平均人数は単身世帯の増加により</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９９人となっています。主要国で、前期高齢者及び後期高齢者の人口が最も高い我が国の状況を上回る多摩市の高齢化です。</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一方、健康寿命を表す指標である東京保健所長方式「６５歳の健康寿命</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要介護２</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」は、令和２年データでは、男性８４．２８歳、女性８６</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８２歳と都内トップクラスで、要介護認定率についても、都内４９市区自治体で最も低い１３</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９％</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平成３１年度末データ</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となっています。元気に年を重ねている高齢者が多いことも多摩市の特徴です。</a:t>
            </a:r>
          </a:p>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我が国の人口構成から、超高齢社会の中で、労働力不足に対応する高齢者雇用の延長や派遣事業の拡大とともに、元気な高齢者の多様な就業ニーズへの新たな対応が求められます。また、高齢化、単独世帯の増加等がもたらす市民生活への影響から、市民生活をサポートする多様な手助けを必要とする状況も生まれてきています。センターは公益社団法人として、高齢者の経験と知恵を活かして、こういった社会環境の変化に就業を通じて的確に応えていくことで、地域に貢献していく必要があります。</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9700" indent="152400" algn="just"/>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　令和５年度の事業計画</a:t>
            </a:r>
            <a:endParaRPr lang="en-US" alt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just"/>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（１）令和</a:t>
            </a:r>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５</a:t>
            </a:r>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年度の基本方針</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５年度は、「中期経営計画」の２年目にあたり、現「第６期体制」から次の「第７期体制」への移行の時期でもあります。また、シルバー人材センター事業に大きな影響を与えるインボイス制度施行の年度でもあります。</a:t>
            </a:r>
          </a:p>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全国ベースで取り組まれている全シ協「会員１００万人達成計画」の実現は、会員数が都内トップで増加している当センターにとっても重要事項です。働きたい高齢者に選ばれるセンターとして、会員ニーズや環境変化に対応し、入会制度や説明会、就業制度について、会員の視点と事務の効率化の双方の視点から見直し、あわせて、就業につなげる会員のサポートの充実、</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ＰＲ</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の改善等の取り組みも推進します。また、増加する会員への新たな就業機会の確保策として、ワークシェアや人材不足職群の人材育成等にも取り組んでいきます。</a:t>
            </a:r>
          </a:p>
          <a:p>
            <a:pPr marL="1397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お客様を対象とした取</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り</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組</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み</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では、今後も派遣事業の推進、新規の就業開拓とともに、既存就業の仕組みの見直しも含めた、幅広い就業機会の確保を進めます。令和４年度に外部事業者による営業活動を展開し、その結果である市内の事業者ニーズを踏まえ、</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職員・</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就業開拓員が足で動き受注につなげる営業を展開します。あわせて、重点的なＰＲや受注のしくみの設計の検討に取り組みます。</a:t>
            </a:r>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139700" indent="152400" algn="just"/>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3C8605B5-283D-4F34-2711-6B1A1A59BE78}"/>
              </a:ext>
            </a:extLst>
          </p:cNvPr>
          <p:cNvSpPr txBox="1"/>
          <p:nvPr/>
        </p:nvSpPr>
        <p:spPr>
          <a:xfrm>
            <a:off x="1118616" y="709827"/>
            <a:ext cx="4846320" cy="984885"/>
          </a:xfrm>
          <a:prstGeom prst="rect">
            <a:avLst/>
          </a:prstGeom>
          <a:noFill/>
        </p:spPr>
        <p:txBody>
          <a:bodyPr wrap="square">
            <a:spAutoFit/>
          </a:bodyPr>
          <a:lstStyle/>
          <a:p>
            <a:r>
              <a:rPr lang="ja-JP" altLang="en-US" sz="1400" b="1" dirty="0">
                <a:latin typeface="UD デジタル 教科書体 N-B" panose="02020700000000000000" pitchFamily="17" charset="-128"/>
                <a:ea typeface="UD デジタル 教科書体 N-B" panose="02020700000000000000" pitchFamily="17" charset="-128"/>
              </a:rPr>
              <a:t>令和５年度事業計画</a:t>
            </a:r>
            <a:endParaRPr lang="en-US" altLang="ja-JP" sz="14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学び合う新しいセンターの未来を目指して</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２</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endParaRPr lang="ja-JP"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endParaRPr lang="en-US" altLang="ja-JP" sz="1200" b="1" dirty="0">
              <a:latin typeface="UD デジタル 教科書体 N-B" panose="02020700000000000000" pitchFamily="17" charset="-128"/>
              <a:ea typeface="UD デジタル 教科書体 N-B" panose="02020700000000000000" pitchFamily="17" charset="-128"/>
            </a:endParaRPr>
          </a:p>
          <a:p>
            <a:pPr algn="l"/>
            <a:r>
              <a:rPr lang="ja-JP" altLang="en-US" sz="20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ja-JP" altLang="ja-JP" sz="1200"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76815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3C7453-6282-7EA3-3F26-1EB243675A20}"/>
              </a:ext>
            </a:extLst>
          </p:cNvPr>
          <p:cNvSpPr txBox="1">
            <a:spLocks noChangeArrowheads="1"/>
          </p:cNvSpPr>
          <p:nvPr/>
        </p:nvSpPr>
        <p:spPr>
          <a:xfrm>
            <a:off x="539750" y="532263"/>
            <a:ext cx="5778500" cy="750627"/>
          </a:xfrm>
          <a:prstGeom prst="rect">
            <a:avLst/>
          </a:prstGeom>
        </p:spPr>
        <p:txBody>
          <a:bodyPr anchor="ctr"/>
          <a:lstStyle>
            <a:lvl1pPr algn="ctr" defTabSz="342900" rtl="0" eaLnBrk="1" latinLnBrk="0" hangingPunct="1">
              <a:spcBef>
                <a:spcPct val="0"/>
              </a:spcBef>
              <a:buNone/>
              <a:defRPr kumimoji="1" sz="3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400" b="1" dirty="0">
              <a:latin typeface="游ゴシック Medium" panose="020B0500000000000000" pitchFamily="50" charset="-128"/>
              <a:ea typeface="游ゴシック Medium" panose="020B0500000000000000" pitchFamily="50" charset="-128"/>
            </a:endParaRPr>
          </a:p>
        </p:txBody>
      </p:sp>
      <p:sp>
        <p:nvSpPr>
          <p:cNvPr id="8" name="Rectangle 2">
            <a:extLst>
              <a:ext uri="{FF2B5EF4-FFF2-40B4-BE49-F238E27FC236}">
                <a16:creationId xmlns:a16="http://schemas.microsoft.com/office/drawing/2014/main" id="{A6C556B5-ED70-8D20-B537-A9FBE8818C7D}"/>
              </a:ext>
            </a:extLst>
          </p:cNvPr>
          <p:cNvSpPr txBox="1">
            <a:spLocks noChangeArrowheads="1"/>
          </p:cNvSpPr>
          <p:nvPr/>
        </p:nvSpPr>
        <p:spPr>
          <a:xfrm>
            <a:off x="593678" y="410223"/>
            <a:ext cx="5724572" cy="872668"/>
          </a:xfrm>
          <a:prstGeom prst="rect">
            <a:avLst/>
          </a:prstGeom>
        </p:spPr>
        <p:txBody>
          <a:bodyPr anchor="ctr"/>
          <a:lstStyle>
            <a:lvl1pPr algn="ctr" defTabSz="342900" rtl="0" eaLnBrk="1" latinLnBrk="0" hangingPunct="1">
              <a:spcBef>
                <a:spcPct val="0"/>
              </a:spcBef>
              <a:buNone/>
              <a:defRPr kumimoji="1" sz="3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br>
              <a:rPr lang="en-US" altLang="ja-JP" sz="1400" b="1" dirty="0">
                <a:latin typeface="BIZ UDゴシック" panose="020B0400000000000000" pitchFamily="49" charset="-128"/>
                <a:ea typeface="BIZ UDゴシック" panose="020B0400000000000000" pitchFamily="49" charset="-128"/>
              </a:rPr>
            </a:br>
            <a:endParaRPr lang="ja-JP" altLang="en-US" sz="1400" b="1" dirty="0">
              <a:latin typeface="游ゴシック Medium" panose="020B0500000000000000" pitchFamily="50" charset="-128"/>
              <a:ea typeface="游ゴシック Medium" panose="020B0500000000000000" pitchFamily="50" charset="-128"/>
            </a:endParaRPr>
          </a:p>
        </p:txBody>
      </p:sp>
      <p:sp>
        <p:nvSpPr>
          <p:cNvPr id="10" name="テキスト ボックス 9">
            <a:extLst>
              <a:ext uri="{FF2B5EF4-FFF2-40B4-BE49-F238E27FC236}">
                <a16:creationId xmlns:a16="http://schemas.microsoft.com/office/drawing/2014/main" id="{3634B6BB-69BA-B12A-6F4E-BB14658653B6}"/>
              </a:ext>
            </a:extLst>
          </p:cNvPr>
          <p:cNvSpPr txBox="1"/>
          <p:nvPr/>
        </p:nvSpPr>
        <p:spPr>
          <a:xfrm>
            <a:off x="1170432" y="532263"/>
            <a:ext cx="4876800" cy="923330"/>
          </a:xfrm>
          <a:prstGeom prst="rect">
            <a:avLst/>
          </a:prstGeom>
          <a:noFill/>
        </p:spPr>
        <p:txBody>
          <a:bodyPr wrap="square">
            <a:spAutoFit/>
          </a:bodyPr>
          <a:lstStyle/>
          <a:p>
            <a:r>
              <a:rPr lang="ja-JP" altLang="en-US" sz="1400" b="1" dirty="0">
                <a:latin typeface="UD デジタル 教科書体 N-B" panose="02020700000000000000" pitchFamily="17" charset="-128"/>
                <a:ea typeface="UD デジタル 教科書体 N-B" panose="02020700000000000000" pitchFamily="17" charset="-128"/>
              </a:rPr>
              <a:t>令和５年度事業計画</a:t>
            </a:r>
            <a:endParaRPr lang="en-US" altLang="ja-JP" sz="800" b="1" dirty="0">
              <a:latin typeface="UD デジタル 教科書体 N-B" panose="02020700000000000000" pitchFamily="17" charset="-128"/>
              <a:ea typeface="UD デジタル 教科書体 N-B" panose="02020700000000000000" pitchFamily="17" charset="-128"/>
            </a:endParaRPr>
          </a:p>
          <a:p>
            <a:pPr algn="ctr"/>
            <a:r>
              <a:rPr lang="ja-JP" altLang="en-US" sz="16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学び合う新しいセンターの未来を目指して</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３</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p>
          <a:p>
            <a:pPr algn="ctr"/>
            <a:endParaRPr lang="en-US" altLang="ja-JP" sz="1200" b="1" dirty="0">
              <a:latin typeface="UD デジタル 教科書体 N-B" panose="02020700000000000000" pitchFamily="17" charset="-128"/>
              <a:ea typeface="UD デジタル 教科書体 N-B" panose="02020700000000000000" pitchFamily="17" charset="-128"/>
            </a:endParaRPr>
          </a:p>
          <a:p>
            <a:pPr algn="ct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ja-JP" altLang="ja-JP" sz="1200" kern="100" dirty="0">
              <a:latin typeface="+mn-ea"/>
              <a:ea typeface="+mn-ea"/>
              <a:cs typeface="Times New Roman" panose="02020603050405020304" pitchFamily="18" charset="0"/>
            </a:endParaRPr>
          </a:p>
        </p:txBody>
      </p:sp>
      <p:sp>
        <p:nvSpPr>
          <p:cNvPr id="5" name="テキスト ボックス 4">
            <a:extLst>
              <a:ext uri="{FF2B5EF4-FFF2-40B4-BE49-F238E27FC236}">
                <a16:creationId xmlns:a16="http://schemas.microsoft.com/office/drawing/2014/main" id="{57514729-6CF3-C892-CCFD-A03856A8F1C4}"/>
              </a:ext>
            </a:extLst>
          </p:cNvPr>
          <p:cNvSpPr txBox="1"/>
          <p:nvPr/>
        </p:nvSpPr>
        <p:spPr>
          <a:xfrm>
            <a:off x="993413" y="1515435"/>
            <a:ext cx="5230837" cy="6971139"/>
          </a:xfrm>
          <a:prstGeom prst="rect">
            <a:avLst/>
          </a:prstGeom>
          <a:noFill/>
        </p:spPr>
        <p:txBody>
          <a:bodyPr wrap="square" rtlCol="0">
            <a:spAutoFit/>
          </a:bodyPr>
          <a:lstStyle/>
          <a:p>
            <a:pPr algn="just"/>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139700" indent="152400" algn="just"/>
            <a:r>
              <a:rPr lang="ja-JP" altLang="ja-JP" sz="1200" dirty="0">
                <a:effectLst/>
                <a:latin typeface="ＭＳ 明朝" panose="02020609040205080304" pitchFamily="17" charset="-128"/>
                <a:ea typeface="ＭＳ 明朝" panose="02020609040205080304" pitchFamily="17" charset="-128"/>
                <a:cs typeface="Times New Roman" panose="02020603050405020304" pitchFamily="18" charset="0"/>
              </a:rPr>
              <a:t>また、より多くの方にセンターの魅力を伝えるために、従来の仕組みをお客様の視点で見直し、事務局職員と会員双方のサービス品質及び利便性の向上、</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創意工夫による新たな取り組みを展開していきます。</a:t>
            </a:r>
          </a:p>
          <a:p>
            <a:pPr marL="1397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高齢者である会員の健康と安全は、当センターが推進する「健幸就業」を支える重要な基盤であり、多摩市の健幸まちづくり政策に連なるものです。最近の高齢化による事故、特に人の生命にかかわる重篤事故を防止することは必須の取</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り</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組</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み</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です。また、就業会員の生命を守るための安全活動は、賠償事故の対象となる他人の生命や財産を守ることにも通じています。そのためセンターをあげて重篤事故の防止に取り組みます。</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9700" algn="just"/>
            <a:endParaRPr lang="en-US" altLang="ja-JP" sz="1200"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a:p>
            <a:pPr algn="just"/>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（２）令和５年度の目標値</a:t>
            </a:r>
          </a:p>
          <a:p>
            <a:pPr marL="279400" indent="1524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令和５年度の目標値は「中期経営計画」の達成目標値</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令和８年度達成目標</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を踏まえ、以下の通り設定します。</a:t>
            </a:r>
          </a:p>
          <a:p>
            <a:pPr indent="3048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・会員数　　１，３３５人以上</a:t>
            </a:r>
          </a:p>
          <a:p>
            <a:pPr indent="3048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・契約金額　５億９，８３７万円以上</a:t>
            </a:r>
          </a:p>
          <a:p>
            <a:pPr indent="3048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請負　４億８</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６７０万円・派遣１億１，１６７万円</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3048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・就業延人員　９８，８８０人日以上</a:t>
            </a:r>
          </a:p>
          <a:p>
            <a:pPr indent="3048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請負８０，３６０人日・派遣１８，５２０人日</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p>
          <a:p>
            <a:pPr indent="304800" algn="just"/>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（３）重点事項</a:t>
            </a:r>
            <a:endPar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139700" indent="152400" algn="just">
              <a:lnSpc>
                <a:spcPts val="1500"/>
              </a:lnSpc>
            </a:pP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５年度に取り組む重点事項は、インボイス制度の施行を受け、センターが納税する消費税増額分の財源を生み出す総合的な取り組みです。それぞれの職群に合った効果的な財源確保策を検討、実施するものとします。あわせて、中期経営計画の中で出された当センターの課題を踏まえ、現在、優先的・重点的に取り組む必要のある次の事項とします。</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9700" indent="152400" algn="just">
              <a:lnSpc>
                <a:spcPts val="1500"/>
              </a:lnSpc>
            </a:pPr>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1200" b="1" kern="100" dirty="0">
                <a:effectLst/>
                <a:latin typeface="HG丸ｺﾞｼｯｸM-PRO" panose="020F0600000000000000" pitchFamily="50" charset="-128"/>
                <a:ea typeface="BIZ UDPゴシック" panose="020B0400000000000000" pitchFamily="50" charset="-128"/>
                <a:cs typeface="Times New Roman" panose="02020603050405020304" pitchFamily="18" charset="0"/>
              </a:rPr>
              <a:t>（４）主な取り組み内容</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１　お客様に選ばれるセンターになる（お客様に向けた取り組み</a:t>
            </a:r>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・積極的な就業開拓</a:t>
            </a:r>
            <a:r>
              <a:rPr lang="en-US"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a:t>
            </a:r>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組織的な営業開発の推進</a:t>
            </a:r>
            <a:r>
              <a:rPr lang="en-US"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・就業品質向上のための取組強化</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41350" indent="-1524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・個人のお客様に対応する市民生活サポート事業（生活支援事業）の組織再編</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・植栽管理事業の拡充</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・市の新規案件の受託</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l"/>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・費用と効果を踏まえたＰＲの充実</a:t>
            </a:r>
            <a:endParaRPr lang="ja-JP" alt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812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145B3C8-372D-AC82-6741-BB4990B08BDB}"/>
              </a:ext>
            </a:extLst>
          </p:cNvPr>
          <p:cNvSpPr txBox="1"/>
          <p:nvPr/>
        </p:nvSpPr>
        <p:spPr>
          <a:xfrm>
            <a:off x="1127123" y="956727"/>
            <a:ext cx="4749421" cy="984885"/>
          </a:xfrm>
          <a:prstGeom prst="rect">
            <a:avLst/>
          </a:prstGeom>
          <a:noFill/>
        </p:spPr>
        <p:txBody>
          <a:bodyPr wrap="square">
            <a:spAutoFit/>
          </a:bodyPr>
          <a:lstStyle/>
          <a:p>
            <a:r>
              <a:rPr lang="ja-JP" altLang="en-US" sz="1400" b="1" dirty="0">
                <a:latin typeface="UD デジタル 教科書体 N-B" panose="02020700000000000000" pitchFamily="17" charset="-128"/>
                <a:ea typeface="UD デジタル 教科書体 N-B" panose="02020700000000000000" pitchFamily="17" charset="-128"/>
              </a:rPr>
              <a:t>令和５年度事業計画</a:t>
            </a:r>
            <a:endParaRPr lang="en-US" altLang="ja-JP" sz="800" b="1" dirty="0">
              <a:latin typeface="UD デジタル 教科書体 N-B" panose="02020700000000000000" pitchFamily="17" charset="-128"/>
              <a:ea typeface="UD デジタル 教科書体 N-B" panose="02020700000000000000" pitchFamily="17" charset="-128"/>
            </a:endParaRPr>
          </a:p>
          <a:p>
            <a:pPr algn="ct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学び合う新しいセンターの未来を目指して</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en-US"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４</a:t>
            </a:r>
            <a:r>
              <a:rPr lang="en-US" altLang="ja-JP" sz="12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endParaRPr lang="ja-JP"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endParaRPr lang="en-US" altLang="ja-JP" sz="1200" b="1" dirty="0">
              <a:latin typeface="UD デジタル 教科書体 N-B" panose="02020700000000000000" pitchFamily="17" charset="-128"/>
              <a:ea typeface="UD デジタル 教科書体 N-B" panose="02020700000000000000" pitchFamily="17" charset="-128"/>
            </a:endParaRPr>
          </a:p>
          <a:p>
            <a:pPr algn="l"/>
            <a:r>
              <a:rPr lang="ja-JP" altLang="en-US" sz="2000" b="1"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ja-JP" altLang="ja-JP" sz="1200" kern="100" dirty="0">
              <a:latin typeface="+mn-ea"/>
              <a:ea typeface="+mn-ea"/>
              <a:cs typeface="Times New Roman" panose="02020603050405020304" pitchFamily="18" charset="0"/>
            </a:endParaRPr>
          </a:p>
        </p:txBody>
      </p:sp>
      <p:sp>
        <p:nvSpPr>
          <p:cNvPr id="2" name="テキスト ボックス 1">
            <a:extLst>
              <a:ext uri="{FF2B5EF4-FFF2-40B4-BE49-F238E27FC236}">
                <a16:creationId xmlns:a16="http://schemas.microsoft.com/office/drawing/2014/main" id="{93D70A64-633F-5EDE-8914-480489D8C465}"/>
              </a:ext>
            </a:extLst>
          </p:cNvPr>
          <p:cNvSpPr txBox="1"/>
          <p:nvPr/>
        </p:nvSpPr>
        <p:spPr>
          <a:xfrm>
            <a:off x="1127123" y="2034510"/>
            <a:ext cx="5222877" cy="5632311"/>
          </a:xfrm>
          <a:prstGeom prst="rect">
            <a:avLst/>
          </a:prstGeom>
          <a:noFill/>
        </p:spPr>
        <p:txBody>
          <a:bodyPr wrap="square" rtlCol="0">
            <a:spAutoFit/>
          </a:bodyPr>
          <a:lstStyle/>
          <a:p>
            <a:pPr algn="l"/>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２</a:t>
            </a:r>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働きたいシニアに選ばれるセンターになる（会員に向けた取り組み）</a:t>
            </a:r>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p>
          <a:p>
            <a:pPr algn="just"/>
            <a:r>
              <a:rPr lang="ja-JP" altLang="ja-JP"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・入会から就業へのプロセスに応じた支援の充実</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研修・勉強会等</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の充実</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・入会手続きの見直し</a:t>
            </a:r>
          </a:p>
          <a:p>
            <a:pPr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・就業公開</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募集</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制度の見直し</a:t>
            </a:r>
          </a:p>
          <a:p>
            <a:pPr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・兼業可能な制度の再構築</a:t>
            </a:r>
          </a:p>
          <a:p>
            <a:pPr marL="609600" indent="-609600" algn="just"/>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・働きやすい環境を整備（会費規程の見直し、適切な仕様</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ワー</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ク</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シェアリングの推進等）</a:t>
            </a:r>
          </a:p>
          <a:p>
            <a:pPr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・スポット就業の充実</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会員の多様な就業ニーズへの対応</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・就業現場の環境整備（巡回指導、お客様の理解促進のた</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めの取り組み等）</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l"/>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・安心就業を支える保険料のセンター負担の制度化</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３　</a:t>
            </a:r>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重篤事故を未然に防ぐ仕組みをつくる</a:t>
            </a:r>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（重篤事故防止に向けた安全対策）</a:t>
            </a:r>
          </a:p>
          <a:p>
            <a:pPr algn="l"/>
            <a:r>
              <a:rPr lang="ja-JP" altLang="en-US" sz="12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・計画的な会員への啓発活動の展開</a:t>
            </a:r>
            <a:endPar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・安全衛生委員会の充実</a:t>
            </a:r>
            <a:endParaRPr lang="en-US" altLang="ja-JP"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endParaRPr>
          </a:p>
          <a:p>
            <a:r>
              <a:rPr lang="ja-JP" altLang="en-US" sz="1200" kern="100" dirty="0">
                <a:latin typeface="HG丸ｺﾞｼｯｸM-PRO" panose="020F0600000000000000" pitchFamily="50"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・事故の再発防止策の強化</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・会員の学び合いによる自己管理</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能力</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の向上と共有</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・就業現場の環境整備（巡回指導、お客様の理解促進のための</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取り組み等）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安全配慮義務を踏まえた</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保険料のセンター負担の制度化　　　</a:t>
            </a:r>
          </a:p>
          <a:p>
            <a:pPr algn="l"/>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４　</a:t>
            </a:r>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持続的に成長可能な経営基盤をつくる（経営基盤の強化）</a:t>
            </a:r>
          </a:p>
          <a:p>
            <a:pPr algn="just"/>
            <a:r>
              <a:rPr lang="ja-JP" altLang="en-US" sz="1200" kern="100" dirty="0">
                <a:latin typeface="BIZ UDP明朝 Medium" panose="02020500000000000000" pitchFamily="18" charset="-128"/>
                <a:ea typeface="BIZ UDP明朝 Medium" panose="02020500000000000000" pitchFamily="18" charset="-128"/>
                <a:cs typeface="Times New Roman" panose="02020603050405020304" pitchFamily="18" charset="0"/>
              </a:rPr>
              <a:t>　　　・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コンプライアンスに係る取組強化</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規程類の適正管理と効率化</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インボイス制度への的確な対応</a:t>
            </a: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・会員制組織とインボイス制度への対応を踏まえた会費の見直し</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会員意識の醸成と負担軽減</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・事務局の業務改善（費用対効果を踏まえた</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ICT</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の積極的活用等）と職員の人材育成</a:t>
            </a:r>
          </a:p>
          <a:p>
            <a:pPr algn="just"/>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359543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TM03457496[[fn=視差]]</Template>
  <TotalTime>3794</TotalTime>
  <Words>1948</Words>
  <Application>Microsoft Office PowerPoint</Application>
  <PresentationFormat>A4 210 x 297 mm</PresentationFormat>
  <Paragraphs>93</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BIZ UDPゴシック</vt:lpstr>
      <vt:lpstr>BIZ UDP明朝 Medium</vt:lpstr>
      <vt:lpstr>BIZ UDゴシック</vt:lpstr>
      <vt:lpstr>HGｺﾞｼｯｸM</vt:lpstr>
      <vt:lpstr>HG丸ｺﾞｼｯｸM-PRO</vt:lpstr>
      <vt:lpstr>ＭＳ 明朝</vt:lpstr>
      <vt:lpstr>UD デジタル 教科書体 N-B</vt:lpstr>
      <vt:lpstr>游ゴシック Medium</vt:lpstr>
      <vt:lpstr>Arial</vt:lpstr>
      <vt:lpstr>Corbel</vt:lpstr>
      <vt:lpstr>視差</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第８回 定時社員総会召集ご通知 平成３０年６月２１日（木）午前１０時開会</dc:title>
  <dc:creator>竹中事務局長</dc:creator>
  <cp:lastModifiedBy>林千尋</cp:lastModifiedBy>
  <cp:revision>245</cp:revision>
  <cp:lastPrinted>2023-04-12T05:55:36Z</cp:lastPrinted>
  <dcterms:created xsi:type="dcterms:W3CDTF">2018-03-14T01:14:55Z</dcterms:created>
  <dcterms:modified xsi:type="dcterms:W3CDTF">2023-06-15T23:44:43Z</dcterms:modified>
</cp:coreProperties>
</file>