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2"/>
  </p:sldMasterIdLst>
  <p:notesMasterIdLst>
    <p:notesMasterId r:id="rId20"/>
  </p:notesMasterIdLst>
  <p:handoutMasterIdLst>
    <p:handoutMasterId r:id="rId21"/>
  </p:handoutMasterIdLst>
  <p:sldIdLst>
    <p:sldId id="313" r:id="rId3"/>
    <p:sldId id="314" r:id="rId4"/>
    <p:sldId id="315" r:id="rId5"/>
    <p:sldId id="319" r:id="rId6"/>
    <p:sldId id="320" r:id="rId7"/>
    <p:sldId id="303" r:id="rId8"/>
    <p:sldId id="304" r:id="rId9"/>
    <p:sldId id="305" r:id="rId10"/>
    <p:sldId id="323" r:id="rId11"/>
    <p:sldId id="306" r:id="rId12"/>
    <p:sldId id="307" r:id="rId13"/>
    <p:sldId id="308" r:id="rId14"/>
    <p:sldId id="309" r:id="rId15"/>
    <p:sldId id="285" r:id="rId16"/>
    <p:sldId id="270" r:id="rId17"/>
    <p:sldId id="324" r:id="rId18"/>
    <p:sldId id="269" r:id="rId19"/>
  </p:sldIdLst>
  <p:sldSz cx="6858000" cy="9906000" type="A4"/>
  <p:notesSz cx="6735763" cy="98663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CB"/>
    <a:srgbClr val="E7F69C"/>
    <a:srgbClr val="B9A9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51" autoAdjust="0"/>
    <p:restoredTop sz="94647" autoAdjust="0"/>
  </p:normalViewPr>
  <p:slideViewPr>
    <p:cSldViewPr>
      <p:cViewPr varScale="1">
        <p:scale>
          <a:sx n="76" d="100"/>
          <a:sy n="76" d="100"/>
        </p:scale>
        <p:origin x="3480" y="90"/>
      </p:cViewPr>
      <p:guideLst>
        <p:guide orient="horz" pos="3120"/>
        <p:guide pos="2160"/>
      </p:guideLst>
    </p:cSldViewPr>
  </p:slideViewPr>
  <p:notesTextViewPr>
    <p:cViewPr>
      <p:scale>
        <a:sx n="100" d="100"/>
        <a:sy n="100" d="100"/>
      </p:scale>
      <p:origin x="0" y="0"/>
    </p:cViewPr>
  </p:notesTextViewPr>
  <p:notesViewPr>
    <p:cSldViewPr>
      <p:cViewPr varScale="1">
        <p:scale>
          <a:sx n="56" d="100"/>
          <a:sy n="56" d="100"/>
        </p:scale>
        <p:origin x="-1212"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7"/>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t" anchorCtr="0" compatLnSpc="1">
            <a:prstTxWarp prst="textNoShape">
              <a:avLst/>
            </a:prstTxWarp>
          </a:bodyPr>
          <a:lstStyle>
            <a:lvl1pPr eaLnBrk="1" hangingPunct="1">
              <a:defRPr sz="1200"/>
            </a:lvl1pPr>
          </a:lstStyle>
          <a:p>
            <a:endParaRPr lang="en-US" altLang="ja-JP"/>
          </a:p>
        </p:txBody>
      </p:sp>
      <p:sp>
        <p:nvSpPr>
          <p:cNvPr id="25603" name="Rectangle 3"/>
          <p:cNvSpPr>
            <a:spLocks noGrp="1" noChangeArrowheads="1"/>
          </p:cNvSpPr>
          <p:nvPr>
            <p:ph type="dt" sz="quarter" idx="1"/>
          </p:nvPr>
        </p:nvSpPr>
        <p:spPr bwMode="auto">
          <a:xfrm>
            <a:off x="3814805" y="7"/>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t" anchorCtr="0" compatLnSpc="1">
            <a:prstTxWarp prst="textNoShape">
              <a:avLst/>
            </a:prstTxWarp>
          </a:bodyPr>
          <a:lstStyle>
            <a:lvl1pPr algn="r" eaLnBrk="1" hangingPunct="1">
              <a:defRPr sz="1200"/>
            </a:lvl1pPr>
          </a:lstStyle>
          <a:p>
            <a:endParaRPr lang="en-US" altLang="ja-JP"/>
          </a:p>
        </p:txBody>
      </p:sp>
      <p:sp>
        <p:nvSpPr>
          <p:cNvPr id="25604" name="Rectangle 4"/>
          <p:cNvSpPr>
            <a:spLocks noGrp="1" noChangeArrowheads="1"/>
          </p:cNvSpPr>
          <p:nvPr>
            <p:ph type="ftr" sz="quarter" idx="2"/>
          </p:nvPr>
        </p:nvSpPr>
        <p:spPr bwMode="auto">
          <a:xfrm>
            <a:off x="0" y="9370983"/>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b" anchorCtr="0" compatLnSpc="1">
            <a:prstTxWarp prst="textNoShape">
              <a:avLst/>
            </a:prstTxWarp>
          </a:bodyPr>
          <a:lstStyle>
            <a:lvl1pPr eaLnBrk="1" hangingPunct="1">
              <a:defRPr sz="1200"/>
            </a:lvl1pPr>
          </a:lstStyle>
          <a:p>
            <a:endParaRPr lang="en-US" altLang="ja-JP"/>
          </a:p>
        </p:txBody>
      </p:sp>
      <p:sp>
        <p:nvSpPr>
          <p:cNvPr id="25605" name="Rectangle 5"/>
          <p:cNvSpPr>
            <a:spLocks noGrp="1" noChangeArrowheads="1"/>
          </p:cNvSpPr>
          <p:nvPr>
            <p:ph type="sldNum" sz="quarter" idx="3"/>
          </p:nvPr>
        </p:nvSpPr>
        <p:spPr bwMode="auto">
          <a:xfrm>
            <a:off x="3814805" y="9370983"/>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b" anchorCtr="0" compatLnSpc="1">
            <a:prstTxWarp prst="textNoShape">
              <a:avLst/>
            </a:prstTxWarp>
          </a:bodyPr>
          <a:lstStyle>
            <a:lvl1pPr algn="r" eaLnBrk="1" hangingPunct="1">
              <a:defRPr sz="1200"/>
            </a:lvl1pPr>
          </a:lstStyle>
          <a:p>
            <a:fld id="{0A848FEA-42E0-4884-8277-22B2AC09FFC3}" type="slidenum">
              <a:rPr lang="ja-JP" altLang="en-US"/>
              <a:pPr/>
              <a:t>‹#›</a:t>
            </a:fld>
            <a:endParaRPr lang="en-US" altLang="ja-JP"/>
          </a:p>
        </p:txBody>
      </p:sp>
    </p:spTree>
    <p:extLst>
      <p:ext uri="{BB962C8B-B14F-4D97-AF65-F5344CB8AC3E}">
        <p14:creationId xmlns:p14="http://schemas.microsoft.com/office/powerpoint/2010/main" val="3352263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7"/>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t" anchorCtr="0" compatLnSpc="1">
            <a:prstTxWarp prst="textNoShape">
              <a:avLst/>
            </a:prstTxWarp>
          </a:bodyPr>
          <a:lstStyle>
            <a:lvl1pPr eaLnBrk="1" hangingPunct="1">
              <a:defRPr sz="1200"/>
            </a:lvl1pPr>
          </a:lstStyle>
          <a:p>
            <a:endParaRPr lang="en-US" altLang="ja-JP"/>
          </a:p>
        </p:txBody>
      </p:sp>
      <p:sp>
        <p:nvSpPr>
          <p:cNvPr id="23555" name="Rectangle 3"/>
          <p:cNvSpPr>
            <a:spLocks noGrp="1" noChangeArrowheads="1"/>
          </p:cNvSpPr>
          <p:nvPr>
            <p:ph type="dt" idx="1"/>
          </p:nvPr>
        </p:nvSpPr>
        <p:spPr bwMode="auto">
          <a:xfrm>
            <a:off x="3814805" y="7"/>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t" anchorCtr="0" compatLnSpc="1">
            <a:prstTxWarp prst="textNoShape">
              <a:avLst/>
            </a:prstTxWarp>
          </a:bodyPr>
          <a:lstStyle>
            <a:lvl1pPr algn="r" eaLnBrk="1" hangingPunct="1">
              <a:defRPr sz="1200"/>
            </a:lvl1pPr>
          </a:lstStyle>
          <a:p>
            <a:endParaRPr lang="en-US" altLang="ja-JP"/>
          </a:p>
        </p:txBody>
      </p:sp>
      <p:sp>
        <p:nvSpPr>
          <p:cNvPr id="23556" name="Rectangle 4"/>
          <p:cNvSpPr>
            <a:spLocks noGrp="1" noRot="1" noChangeAspect="1" noChangeArrowheads="1" noTextEdit="1"/>
          </p:cNvSpPr>
          <p:nvPr>
            <p:ph type="sldImg" idx="2"/>
          </p:nvPr>
        </p:nvSpPr>
        <p:spPr bwMode="auto">
          <a:xfrm>
            <a:off x="2087563" y="739775"/>
            <a:ext cx="2560637"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74187" y="4687180"/>
            <a:ext cx="5387390" cy="4439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558" name="Rectangle 6"/>
          <p:cNvSpPr>
            <a:spLocks noGrp="1" noChangeArrowheads="1"/>
          </p:cNvSpPr>
          <p:nvPr>
            <p:ph type="ftr" sz="quarter" idx="4"/>
          </p:nvPr>
        </p:nvSpPr>
        <p:spPr bwMode="auto">
          <a:xfrm>
            <a:off x="0" y="9370983"/>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b" anchorCtr="0" compatLnSpc="1">
            <a:prstTxWarp prst="textNoShape">
              <a:avLst/>
            </a:prstTxWarp>
          </a:bodyPr>
          <a:lstStyle>
            <a:lvl1pPr eaLnBrk="1" hangingPunct="1">
              <a:defRPr sz="1200"/>
            </a:lvl1pPr>
          </a:lstStyle>
          <a:p>
            <a:endParaRPr lang="en-US" altLang="ja-JP"/>
          </a:p>
        </p:txBody>
      </p:sp>
      <p:sp>
        <p:nvSpPr>
          <p:cNvPr id="23559" name="Rectangle 7"/>
          <p:cNvSpPr>
            <a:spLocks noGrp="1" noChangeArrowheads="1"/>
          </p:cNvSpPr>
          <p:nvPr>
            <p:ph type="sldNum" sz="quarter" idx="5"/>
          </p:nvPr>
        </p:nvSpPr>
        <p:spPr bwMode="auto">
          <a:xfrm>
            <a:off x="3814805" y="9370983"/>
            <a:ext cx="2919441" cy="493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9" rIns="91392" bIns="45699" numCol="1" anchor="b" anchorCtr="0" compatLnSpc="1">
            <a:prstTxWarp prst="textNoShape">
              <a:avLst/>
            </a:prstTxWarp>
          </a:bodyPr>
          <a:lstStyle>
            <a:lvl1pPr algn="r" eaLnBrk="1" hangingPunct="1">
              <a:defRPr sz="1200"/>
            </a:lvl1pPr>
          </a:lstStyle>
          <a:p>
            <a:fld id="{A38BA52A-0641-4AE0-988D-DE8D864D37BE}" type="slidenum">
              <a:rPr lang="ja-JP" altLang="en-US"/>
              <a:pPr/>
              <a:t>‹#›</a:t>
            </a:fld>
            <a:endParaRPr lang="en-US" altLang="ja-JP"/>
          </a:p>
        </p:txBody>
      </p:sp>
    </p:spTree>
    <p:extLst>
      <p:ext uri="{BB962C8B-B14F-4D97-AF65-F5344CB8AC3E}">
        <p14:creationId xmlns:p14="http://schemas.microsoft.com/office/powerpoint/2010/main" val="40964491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514350" y="990600"/>
            <a:ext cx="5829300" cy="3072694"/>
          </a:xfrm>
        </p:spPr>
        <p:txBody>
          <a:bodyPr/>
          <a:lstStyle>
            <a:lvl1pPr algn="ctr">
              <a:defRPr sz="8378"/>
            </a:lvl1pPr>
          </a:lstStyle>
          <a:p>
            <a:pPr lvl="0"/>
            <a:r>
              <a:rPr lang="ja-JP" altLang="en-US" noProof="0"/>
              <a:t>マスター タイトルの書式設定</a:t>
            </a:r>
          </a:p>
        </p:txBody>
      </p:sp>
      <p:sp>
        <p:nvSpPr>
          <p:cNvPr id="16387" name="Rectangle 3"/>
          <p:cNvSpPr>
            <a:spLocks noGrp="1" noChangeArrowheads="1"/>
          </p:cNvSpPr>
          <p:nvPr>
            <p:ph type="subTitle" idx="1"/>
          </p:nvPr>
        </p:nvSpPr>
        <p:spPr>
          <a:xfrm>
            <a:off x="1028700" y="4723695"/>
            <a:ext cx="4800600" cy="3191933"/>
          </a:xfrm>
        </p:spPr>
        <p:txBody>
          <a:bodyPr/>
          <a:lstStyle>
            <a:lvl1pPr marL="0" indent="0" algn="ctr">
              <a:buFont typeface="Wingdings" pitchFamily="2" charset="2"/>
              <a:buNone/>
              <a:defRPr sz="4333"/>
            </a:lvl1pPr>
          </a:lstStyle>
          <a:p>
            <a:pPr lvl="0"/>
            <a:r>
              <a:rPr lang="ja-JP" altLang="en-US" noProof="0"/>
              <a:t>マスター字幕の書式設定</a:t>
            </a:r>
          </a:p>
        </p:txBody>
      </p:sp>
      <p:sp>
        <p:nvSpPr>
          <p:cNvPr id="16388" name="Rectangle 4"/>
          <p:cNvSpPr>
            <a:spLocks noGrp="1" noChangeArrowheads="1"/>
          </p:cNvSpPr>
          <p:nvPr>
            <p:ph type="dt" sz="half" idx="2"/>
          </p:nvPr>
        </p:nvSpPr>
        <p:spPr/>
        <p:txBody>
          <a:bodyPr/>
          <a:lstStyle>
            <a:lvl1pPr>
              <a:defRPr/>
            </a:lvl1pPr>
          </a:lstStyle>
          <a:p>
            <a:endParaRPr lang="en-US" altLang="ja-JP"/>
          </a:p>
        </p:txBody>
      </p:sp>
      <p:sp>
        <p:nvSpPr>
          <p:cNvPr id="16389" name="Rectangle 5"/>
          <p:cNvSpPr>
            <a:spLocks noGrp="1" noChangeArrowheads="1"/>
          </p:cNvSpPr>
          <p:nvPr>
            <p:ph type="ftr" sz="quarter" idx="3"/>
          </p:nvPr>
        </p:nvSpPr>
        <p:spPr/>
        <p:txBody>
          <a:bodyPr/>
          <a:lstStyle>
            <a:lvl1pPr>
              <a:defRPr/>
            </a:lvl1pPr>
          </a:lstStyle>
          <a:p>
            <a:endParaRPr lang="en-US" altLang="ja-JP"/>
          </a:p>
        </p:txBody>
      </p:sp>
      <p:sp>
        <p:nvSpPr>
          <p:cNvPr id="16390" name="Rectangle 6"/>
          <p:cNvSpPr>
            <a:spLocks noGrp="1" noChangeArrowheads="1"/>
          </p:cNvSpPr>
          <p:nvPr>
            <p:ph type="sldNum" sz="quarter" idx="4"/>
          </p:nvPr>
        </p:nvSpPr>
        <p:spPr/>
        <p:txBody>
          <a:bodyPr/>
          <a:lstStyle>
            <a:lvl1pPr>
              <a:defRPr/>
            </a:lvl1pPr>
          </a:lstStyle>
          <a:p>
            <a:fld id="{7896EBD7-DA38-4FD6-943B-2554D10CA5FC}" type="slidenum">
              <a:rPr lang="ja-JP" altLang="en-US"/>
              <a:pPr/>
              <a:t>‹#›</a:t>
            </a:fld>
            <a:endParaRPr lang="en-US" altLang="ja-JP"/>
          </a:p>
        </p:txBody>
      </p:sp>
      <p:sp>
        <p:nvSpPr>
          <p:cNvPr id="16392" name="Rectangle 8" descr="Gold bar"/>
          <p:cNvSpPr>
            <a:spLocks noChangeArrowheads="1"/>
          </p:cNvSpPr>
          <p:nvPr/>
        </p:nvSpPr>
        <p:spPr bwMode="auto">
          <a:xfrm>
            <a:off x="171450" y="4173362"/>
            <a:ext cx="2153017" cy="291219"/>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3" name="Rectangle 9" descr="Orange bar"/>
          <p:cNvSpPr>
            <a:spLocks noChangeArrowheads="1"/>
          </p:cNvSpPr>
          <p:nvPr/>
        </p:nvSpPr>
        <p:spPr bwMode="auto">
          <a:xfrm>
            <a:off x="2324467" y="4173362"/>
            <a:ext cx="2151917" cy="291219"/>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Rectangle 10" descr="Slate bar"/>
          <p:cNvSpPr>
            <a:spLocks noChangeArrowheads="1"/>
          </p:cNvSpPr>
          <p:nvPr/>
        </p:nvSpPr>
        <p:spPr bwMode="auto">
          <a:xfrm>
            <a:off x="4476384" y="4173362"/>
            <a:ext cx="2153016" cy="291219"/>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C63BAC84-42EA-4884-90DB-2ABDFDB916F4}" type="slidenum">
              <a:rPr lang="ja-JP" altLang="en-US"/>
              <a:pPr/>
              <a:t>‹#›</a:t>
            </a:fld>
            <a:endParaRPr lang="en-US" altLang="ja-JP"/>
          </a:p>
        </p:txBody>
      </p:sp>
    </p:spTree>
    <p:extLst>
      <p:ext uri="{BB962C8B-B14F-4D97-AF65-F5344CB8AC3E}">
        <p14:creationId xmlns:p14="http://schemas.microsoft.com/office/powerpoint/2010/main" val="9388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401286"/>
            <a:ext cx="1543050" cy="845449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42900" y="401286"/>
            <a:ext cx="4523642" cy="845449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C322CED4-BB5D-4950-8768-B1D38D84980B}" type="slidenum">
              <a:rPr lang="ja-JP" altLang="en-US"/>
              <a:pPr/>
              <a:t>‹#›</a:t>
            </a:fld>
            <a:endParaRPr lang="en-US" altLang="ja-JP"/>
          </a:p>
        </p:txBody>
      </p:sp>
    </p:spTree>
    <p:extLst>
      <p:ext uri="{BB962C8B-B14F-4D97-AF65-F5344CB8AC3E}">
        <p14:creationId xmlns:p14="http://schemas.microsoft.com/office/powerpoint/2010/main" val="593504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401286"/>
            <a:ext cx="6172200" cy="1646414"/>
          </a:xfrm>
        </p:spPr>
        <p:txBody>
          <a:bodyPr/>
          <a:lstStyle/>
          <a:p>
            <a:r>
              <a:rPr lang="ja-JP" altLang="en-US"/>
              <a:t>マスター タイトルの書式設定</a:t>
            </a:r>
            <a:endParaRPr lang="en-US"/>
          </a:p>
        </p:txBody>
      </p:sp>
      <p:sp>
        <p:nvSpPr>
          <p:cNvPr id="3" name="Text Placeholder 2"/>
          <p:cNvSpPr>
            <a:spLocks noGrp="1"/>
          </p:cNvSpPr>
          <p:nvPr>
            <p:ph type="body" sz="half" idx="1"/>
          </p:nvPr>
        </p:nvSpPr>
        <p:spPr>
          <a:xfrm>
            <a:off x="342900" y="2311401"/>
            <a:ext cx="3033346" cy="654438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quarter" idx="2"/>
          </p:nvPr>
        </p:nvSpPr>
        <p:spPr>
          <a:xfrm>
            <a:off x="3481754" y="2311401"/>
            <a:ext cx="3033346" cy="316212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Content Placeholder 4"/>
          <p:cNvSpPr>
            <a:spLocks noGrp="1"/>
          </p:cNvSpPr>
          <p:nvPr>
            <p:ph sz="quarter" idx="3"/>
          </p:nvPr>
        </p:nvSpPr>
        <p:spPr>
          <a:xfrm>
            <a:off x="3481754" y="5693658"/>
            <a:ext cx="3033346" cy="31621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Date Placeholder 5"/>
          <p:cNvSpPr>
            <a:spLocks noGrp="1"/>
          </p:cNvSpPr>
          <p:nvPr>
            <p:ph type="dt" sz="half" idx="10"/>
          </p:nvPr>
        </p:nvSpPr>
        <p:spPr>
          <a:xfrm>
            <a:off x="342900" y="9025467"/>
            <a:ext cx="1600200" cy="660400"/>
          </a:xfrm>
        </p:spPr>
        <p:txBody>
          <a:bodyPr/>
          <a:lstStyle>
            <a:lvl1pPr>
              <a:defRPr/>
            </a:lvl1pPr>
          </a:lstStyle>
          <a:p>
            <a:endParaRPr lang="en-US" altLang="ja-JP"/>
          </a:p>
        </p:txBody>
      </p:sp>
      <p:sp>
        <p:nvSpPr>
          <p:cNvPr id="7" name="Footer Placeholder 6"/>
          <p:cNvSpPr>
            <a:spLocks noGrp="1"/>
          </p:cNvSpPr>
          <p:nvPr>
            <p:ph type="ftr" sz="quarter" idx="11"/>
          </p:nvPr>
        </p:nvSpPr>
        <p:spPr>
          <a:xfrm>
            <a:off x="2343150" y="9025467"/>
            <a:ext cx="2171700" cy="660400"/>
          </a:xfrm>
        </p:spPr>
        <p:txBody>
          <a:bodyPr/>
          <a:lstStyle>
            <a:lvl1pPr>
              <a:defRPr/>
            </a:lvl1pPr>
          </a:lstStyle>
          <a:p>
            <a:endParaRPr lang="en-US" altLang="ja-JP"/>
          </a:p>
        </p:txBody>
      </p:sp>
      <p:sp>
        <p:nvSpPr>
          <p:cNvPr id="8" name="Slide Number Placeholder 7"/>
          <p:cNvSpPr>
            <a:spLocks noGrp="1"/>
          </p:cNvSpPr>
          <p:nvPr>
            <p:ph type="sldNum" sz="quarter" idx="12"/>
          </p:nvPr>
        </p:nvSpPr>
        <p:spPr>
          <a:xfrm>
            <a:off x="4914900" y="9025467"/>
            <a:ext cx="1600200" cy="660400"/>
          </a:xfrm>
        </p:spPr>
        <p:txBody>
          <a:bodyPr/>
          <a:lstStyle>
            <a:lvl1pPr>
              <a:defRPr/>
            </a:lvl1pPr>
          </a:lstStyle>
          <a:p>
            <a:fld id="{246F9141-1D7E-4D4F-9966-A6E0F0932673}" type="slidenum">
              <a:rPr lang="ja-JP" altLang="en-US"/>
              <a:pPr/>
              <a:t>‹#›</a:t>
            </a:fld>
            <a:endParaRPr lang="en-US" altLang="ja-JP"/>
          </a:p>
        </p:txBody>
      </p:sp>
    </p:spTree>
    <p:extLst>
      <p:ext uri="{BB962C8B-B14F-4D97-AF65-F5344CB8AC3E}">
        <p14:creationId xmlns:p14="http://schemas.microsoft.com/office/powerpoint/2010/main" val="1607602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タイトル、テキスト、クリップ アート">
    <p:spTree>
      <p:nvGrpSpPr>
        <p:cNvPr id="1" name=""/>
        <p:cNvGrpSpPr/>
        <p:nvPr/>
      </p:nvGrpSpPr>
      <p:grpSpPr>
        <a:xfrm>
          <a:off x="0" y="0"/>
          <a:ext cx="0" cy="0"/>
          <a:chOff x="0" y="0"/>
          <a:chExt cx="0" cy="0"/>
        </a:xfrm>
      </p:grpSpPr>
      <p:sp>
        <p:nvSpPr>
          <p:cNvPr id="2" name="Title 1"/>
          <p:cNvSpPr>
            <a:spLocks noGrp="1"/>
          </p:cNvSpPr>
          <p:nvPr>
            <p:ph type="title"/>
          </p:nvPr>
        </p:nvSpPr>
        <p:spPr>
          <a:xfrm>
            <a:off x="342900" y="401286"/>
            <a:ext cx="6172200" cy="1646414"/>
          </a:xfrm>
        </p:spPr>
        <p:txBody>
          <a:bodyPr/>
          <a:lstStyle/>
          <a:p>
            <a:r>
              <a:rPr lang="ja-JP" altLang="en-US"/>
              <a:t>マスター タイトルの書式設定</a:t>
            </a:r>
            <a:endParaRPr lang="en-US"/>
          </a:p>
        </p:txBody>
      </p:sp>
      <p:sp>
        <p:nvSpPr>
          <p:cNvPr id="3" name="Text Placeholder 2"/>
          <p:cNvSpPr>
            <a:spLocks noGrp="1"/>
          </p:cNvSpPr>
          <p:nvPr>
            <p:ph type="body" sz="half" idx="1"/>
          </p:nvPr>
        </p:nvSpPr>
        <p:spPr>
          <a:xfrm>
            <a:off x="342900" y="2311401"/>
            <a:ext cx="3033346" cy="654438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lipArt Placeholder 3"/>
          <p:cNvSpPr>
            <a:spLocks noGrp="1"/>
          </p:cNvSpPr>
          <p:nvPr>
            <p:ph type="clipArt" sz="half" idx="2"/>
          </p:nvPr>
        </p:nvSpPr>
        <p:spPr>
          <a:xfrm>
            <a:off x="3481754" y="2311401"/>
            <a:ext cx="3033346" cy="6544381"/>
          </a:xfrm>
        </p:spPr>
        <p:txBody>
          <a:bodyPr/>
          <a:lstStyle/>
          <a:p>
            <a:r>
              <a:rPr lang="ja-JP" altLang="en-US"/>
              <a:t>オンライン画像を追加</a:t>
            </a:r>
            <a:endParaRPr lang="en-US"/>
          </a:p>
        </p:txBody>
      </p:sp>
      <p:sp>
        <p:nvSpPr>
          <p:cNvPr id="5" name="Date Placeholder 4"/>
          <p:cNvSpPr>
            <a:spLocks noGrp="1"/>
          </p:cNvSpPr>
          <p:nvPr>
            <p:ph type="dt" sz="half" idx="10"/>
          </p:nvPr>
        </p:nvSpPr>
        <p:spPr>
          <a:xfrm>
            <a:off x="342900" y="9025467"/>
            <a:ext cx="1600200" cy="660400"/>
          </a:xfrm>
        </p:spPr>
        <p:txBody>
          <a:bodyPr/>
          <a:lstStyle>
            <a:lvl1pPr>
              <a:defRPr/>
            </a:lvl1pPr>
          </a:lstStyle>
          <a:p>
            <a:endParaRPr lang="en-US" altLang="ja-JP"/>
          </a:p>
        </p:txBody>
      </p:sp>
      <p:sp>
        <p:nvSpPr>
          <p:cNvPr id="6" name="Footer Placeholder 5"/>
          <p:cNvSpPr>
            <a:spLocks noGrp="1"/>
          </p:cNvSpPr>
          <p:nvPr>
            <p:ph type="ftr" sz="quarter" idx="11"/>
          </p:nvPr>
        </p:nvSpPr>
        <p:spPr>
          <a:xfrm>
            <a:off x="2343150" y="9025467"/>
            <a:ext cx="2171700" cy="660400"/>
          </a:xfrm>
        </p:spPr>
        <p:txBody>
          <a:bodyPr/>
          <a:lstStyle>
            <a:lvl1pPr>
              <a:defRPr/>
            </a:lvl1pPr>
          </a:lstStyle>
          <a:p>
            <a:endParaRPr lang="en-US" altLang="ja-JP"/>
          </a:p>
        </p:txBody>
      </p:sp>
      <p:sp>
        <p:nvSpPr>
          <p:cNvPr id="7" name="Slide Number Placeholder 6"/>
          <p:cNvSpPr>
            <a:spLocks noGrp="1"/>
          </p:cNvSpPr>
          <p:nvPr>
            <p:ph type="sldNum" sz="quarter" idx="12"/>
          </p:nvPr>
        </p:nvSpPr>
        <p:spPr>
          <a:xfrm>
            <a:off x="4914900" y="9025467"/>
            <a:ext cx="1600200" cy="660400"/>
          </a:xfrm>
        </p:spPr>
        <p:txBody>
          <a:bodyPr/>
          <a:lstStyle>
            <a:lvl1pPr>
              <a:defRPr/>
            </a:lvl1pPr>
          </a:lstStyle>
          <a:p>
            <a:fld id="{86B36FFC-4A8E-4674-978A-3C43CA6CBFDB}" type="slidenum">
              <a:rPr lang="ja-JP" altLang="en-US"/>
              <a:pPr/>
              <a:t>‹#›</a:t>
            </a:fld>
            <a:endParaRPr lang="en-US" altLang="ja-JP"/>
          </a:p>
        </p:txBody>
      </p:sp>
    </p:spTree>
    <p:extLst>
      <p:ext uri="{BB962C8B-B14F-4D97-AF65-F5344CB8AC3E}">
        <p14:creationId xmlns:p14="http://schemas.microsoft.com/office/powerpoint/2010/main" val="91281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8151203-A72C-487C-B594-566CAEA203A0}" type="slidenum">
              <a:rPr lang="ja-JP" altLang="en-US"/>
              <a:pPr/>
              <a:t>‹#›</a:t>
            </a:fld>
            <a:endParaRPr lang="en-US" altLang="ja-JP"/>
          </a:p>
        </p:txBody>
      </p:sp>
    </p:spTree>
    <p:extLst>
      <p:ext uri="{BB962C8B-B14F-4D97-AF65-F5344CB8AC3E}">
        <p14:creationId xmlns:p14="http://schemas.microsoft.com/office/powerpoint/2010/main" val="343428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41826" y="6365523"/>
            <a:ext cx="5829300" cy="1967442"/>
          </a:xfrm>
        </p:spPr>
        <p:txBody>
          <a:bodyPr anchor="t"/>
          <a:lstStyle>
            <a:lvl1pPr algn="l">
              <a:defRPr sz="5778" b="1" cap="all"/>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541826" y="4198586"/>
            <a:ext cx="5829300" cy="2166937"/>
          </a:xfr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FFF44724-D2E1-4B1E-9FFA-EB95C9174170}" type="slidenum">
              <a:rPr lang="ja-JP" altLang="en-US"/>
              <a:pPr/>
              <a:t>‹#›</a:t>
            </a:fld>
            <a:endParaRPr lang="en-US" altLang="ja-JP"/>
          </a:p>
        </p:txBody>
      </p:sp>
    </p:spTree>
    <p:extLst>
      <p:ext uri="{BB962C8B-B14F-4D97-AF65-F5344CB8AC3E}">
        <p14:creationId xmlns:p14="http://schemas.microsoft.com/office/powerpoint/2010/main" val="2925775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342900" y="2311401"/>
            <a:ext cx="3033346" cy="6544381"/>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81754" y="2311401"/>
            <a:ext cx="3033346" cy="6544381"/>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2F68B307-DB20-4F9C-8263-8915E1AA20EE}" type="slidenum">
              <a:rPr lang="ja-JP" altLang="en-US"/>
              <a:pPr/>
              <a:t>‹#›</a:t>
            </a:fld>
            <a:endParaRPr lang="en-US" altLang="ja-JP"/>
          </a:p>
        </p:txBody>
      </p:sp>
    </p:spTree>
    <p:extLst>
      <p:ext uri="{BB962C8B-B14F-4D97-AF65-F5344CB8AC3E}">
        <p14:creationId xmlns:p14="http://schemas.microsoft.com/office/powerpoint/2010/main" val="63458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342900" y="2217385"/>
            <a:ext cx="3030049"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4" name="Content Placeholder 3"/>
          <p:cNvSpPr>
            <a:spLocks noGrp="1"/>
          </p:cNvSpPr>
          <p:nvPr>
            <p:ph sz="half" idx="2"/>
          </p:nvPr>
        </p:nvSpPr>
        <p:spPr>
          <a:xfrm>
            <a:off x="342900" y="3141486"/>
            <a:ext cx="3030049"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83952" y="2217385"/>
            <a:ext cx="3031148"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6" name="Content Placeholder 5"/>
          <p:cNvSpPr>
            <a:spLocks noGrp="1"/>
          </p:cNvSpPr>
          <p:nvPr>
            <p:ph sz="quarter" idx="4"/>
          </p:nvPr>
        </p:nvSpPr>
        <p:spPr>
          <a:xfrm>
            <a:off x="3483952" y="3141486"/>
            <a:ext cx="3031148"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48258799-D3E6-41C6-AA63-BAC01396F8F0}" type="slidenum">
              <a:rPr lang="ja-JP" altLang="en-US"/>
              <a:pPr/>
              <a:t>‹#›</a:t>
            </a:fld>
            <a:endParaRPr lang="en-US" altLang="ja-JP"/>
          </a:p>
        </p:txBody>
      </p:sp>
    </p:spTree>
    <p:extLst>
      <p:ext uri="{BB962C8B-B14F-4D97-AF65-F5344CB8AC3E}">
        <p14:creationId xmlns:p14="http://schemas.microsoft.com/office/powerpoint/2010/main" val="3992877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00947B94-8224-4674-8BD1-9089F8E43D0D}" type="slidenum">
              <a:rPr lang="ja-JP" altLang="en-US"/>
              <a:pPr/>
              <a:t>‹#›</a:t>
            </a:fld>
            <a:endParaRPr lang="en-US" altLang="ja-JP"/>
          </a:p>
        </p:txBody>
      </p:sp>
    </p:spTree>
    <p:extLst>
      <p:ext uri="{BB962C8B-B14F-4D97-AF65-F5344CB8AC3E}">
        <p14:creationId xmlns:p14="http://schemas.microsoft.com/office/powerpoint/2010/main" val="205114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363112A4-63AF-4B96-85A5-4A0FF2309A5D}" type="slidenum">
              <a:rPr lang="ja-JP" altLang="en-US"/>
              <a:pPr/>
              <a:t>‹#›</a:t>
            </a:fld>
            <a:endParaRPr lang="en-US" altLang="ja-JP"/>
          </a:p>
        </p:txBody>
      </p:sp>
    </p:spTree>
    <p:extLst>
      <p:ext uri="{BB962C8B-B14F-4D97-AF65-F5344CB8AC3E}">
        <p14:creationId xmlns:p14="http://schemas.microsoft.com/office/powerpoint/2010/main" val="166459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326" cy="1678517"/>
          </a:xfrm>
        </p:spPr>
        <p:txBody>
          <a:bodyPr/>
          <a:lstStyle>
            <a:lvl1pPr algn="l">
              <a:defRPr sz="2889" b="1"/>
            </a:lvl1pPr>
          </a:lstStyle>
          <a:p>
            <a:r>
              <a:rPr lang="ja-JP" altLang="en-US"/>
              <a:t>マスター タイトルの書式設定</a:t>
            </a:r>
            <a:endParaRPr lang="en-US"/>
          </a:p>
        </p:txBody>
      </p:sp>
      <p:sp>
        <p:nvSpPr>
          <p:cNvPr id="3" name="Content Placeholder 2"/>
          <p:cNvSpPr>
            <a:spLocks noGrp="1"/>
          </p:cNvSpPr>
          <p:nvPr>
            <p:ph idx="1"/>
          </p:nvPr>
        </p:nvSpPr>
        <p:spPr>
          <a:xfrm>
            <a:off x="2681654" y="394406"/>
            <a:ext cx="3833446"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342900" y="2072923"/>
            <a:ext cx="2256326"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05C3924A-CCDD-458A-9AD7-1A3C477A80BD}" type="slidenum">
              <a:rPr lang="ja-JP" altLang="en-US"/>
              <a:pPr/>
              <a:t>‹#›</a:t>
            </a:fld>
            <a:endParaRPr lang="en-US" altLang="ja-JP"/>
          </a:p>
        </p:txBody>
      </p:sp>
    </p:spTree>
    <p:extLst>
      <p:ext uri="{BB962C8B-B14F-4D97-AF65-F5344CB8AC3E}">
        <p14:creationId xmlns:p14="http://schemas.microsoft.com/office/powerpoint/2010/main" val="1760446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344124" y="6934200"/>
            <a:ext cx="4114800" cy="818622"/>
          </a:xfrm>
        </p:spPr>
        <p:txBody>
          <a:bodyPr/>
          <a:lstStyle>
            <a:lvl1pPr algn="l">
              <a:defRPr sz="2889" b="1"/>
            </a:lvl1pPr>
          </a:lstStyle>
          <a:p>
            <a:r>
              <a:rPr lang="ja-JP" altLang="en-US"/>
              <a:t>マスター タイトルの書式設定</a:t>
            </a:r>
            <a:endParaRPr lang="en-US"/>
          </a:p>
        </p:txBody>
      </p:sp>
      <p:sp>
        <p:nvSpPr>
          <p:cNvPr id="3" name="Picture Placeholder 2"/>
          <p:cNvSpPr>
            <a:spLocks noGrp="1"/>
          </p:cNvSpPr>
          <p:nvPr>
            <p:ph type="pic" idx="1"/>
          </p:nvPr>
        </p:nvSpPr>
        <p:spPr>
          <a:xfrm>
            <a:off x="1344124"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1344124"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DEF29480-B3A2-48A1-A2DB-6906F6D02FB9}" type="slidenum">
              <a:rPr lang="ja-JP" altLang="en-US"/>
              <a:pPr/>
              <a:t>‹#›</a:t>
            </a:fld>
            <a:endParaRPr lang="en-US" altLang="ja-JP"/>
          </a:p>
        </p:txBody>
      </p:sp>
    </p:spTree>
    <p:extLst>
      <p:ext uri="{BB962C8B-B14F-4D97-AF65-F5344CB8AC3E}">
        <p14:creationId xmlns:p14="http://schemas.microsoft.com/office/powerpoint/2010/main" val="185650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342900" y="401286"/>
            <a:ext cx="6172200" cy="1646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5363" name="Rectangle 3"/>
          <p:cNvSpPr>
            <a:spLocks noGrp="1" noChangeArrowheads="1"/>
          </p:cNvSpPr>
          <p:nvPr>
            <p:ph type="body" idx="1"/>
          </p:nvPr>
        </p:nvSpPr>
        <p:spPr bwMode="auto">
          <a:xfrm>
            <a:off x="342900" y="2311401"/>
            <a:ext cx="6172200" cy="654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5364" name="Rectangle 4"/>
          <p:cNvSpPr>
            <a:spLocks noGrp="1" noChangeArrowheads="1"/>
          </p:cNvSpPr>
          <p:nvPr>
            <p:ph type="dt" sz="half" idx="2"/>
          </p:nvPr>
        </p:nvSpPr>
        <p:spPr bwMode="auto">
          <a:xfrm>
            <a:off x="342900" y="9025467"/>
            <a:ext cx="16002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44"/>
            </a:lvl1pPr>
          </a:lstStyle>
          <a:p>
            <a:endParaRPr lang="en-US" altLang="ja-JP"/>
          </a:p>
        </p:txBody>
      </p:sp>
      <p:sp>
        <p:nvSpPr>
          <p:cNvPr id="15365" name="Rectangle 5"/>
          <p:cNvSpPr>
            <a:spLocks noGrp="1" noChangeArrowheads="1"/>
          </p:cNvSpPr>
          <p:nvPr>
            <p:ph type="ftr" sz="quarter" idx="3"/>
          </p:nvPr>
        </p:nvSpPr>
        <p:spPr bwMode="auto">
          <a:xfrm>
            <a:off x="2343150" y="9025467"/>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44"/>
            </a:lvl1pPr>
          </a:lstStyle>
          <a:p>
            <a:endParaRPr lang="en-US" altLang="ja-JP"/>
          </a:p>
        </p:txBody>
      </p:sp>
      <p:sp>
        <p:nvSpPr>
          <p:cNvPr id="15366" name="Rectangle 6"/>
          <p:cNvSpPr>
            <a:spLocks noGrp="1" noChangeArrowheads="1"/>
          </p:cNvSpPr>
          <p:nvPr>
            <p:ph type="sldNum" sz="quarter" idx="4"/>
          </p:nvPr>
        </p:nvSpPr>
        <p:spPr bwMode="auto">
          <a:xfrm>
            <a:off x="4914900" y="9025467"/>
            <a:ext cx="16002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44"/>
            </a:lvl1pPr>
          </a:lstStyle>
          <a:p>
            <a:fld id="{85D7B525-7C53-4912-B66C-648EE8FC9EC5}" type="slidenum">
              <a:rPr lang="ja-JP" altLang="en-US"/>
              <a:pPr/>
              <a:t>‹#›</a:t>
            </a:fld>
            <a:endParaRPr lang="en-US" altLang="ja-JP"/>
          </a:p>
        </p:txBody>
      </p:sp>
      <p:sp>
        <p:nvSpPr>
          <p:cNvPr id="15367" name="Rectangle 7" descr="Gold bar"/>
          <p:cNvSpPr>
            <a:spLocks noChangeArrowheads="1"/>
          </p:cNvSpPr>
          <p:nvPr/>
        </p:nvSpPr>
        <p:spPr bwMode="auto">
          <a:xfrm>
            <a:off x="0" y="0"/>
            <a:ext cx="171450" cy="3302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ja-JP" altLang="en-US" sz="3467">
              <a:latin typeface="Times New Roman" pitchFamily="18" charset="0"/>
            </a:endParaRPr>
          </a:p>
        </p:txBody>
      </p:sp>
      <p:sp>
        <p:nvSpPr>
          <p:cNvPr id="15368" name="Line 8"/>
          <p:cNvSpPr>
            <a:spLocks noChangeShapeType="1"/>
          </p:cNvSpPr>
          <p:nvPr/>
        </p:nvSpPr>
        <p:spPr bwMode="auto">
          <a:xfrm>
            <a:off x="342900" y="2091267"/>
            <a:ext cx="60579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descr="Orange bar"/>
          <p:cNvSpPr>
            <a:spLocks noChangeArrowheads="1"/>
          </p:cNvSpPr>
          <p:nvPr/>
        </p:nvSpPr>
        <p:spPr bwMode="auto">
          <a:xfrm>
            <a:off x="0" y="3302000"/>
            <a:ext cx="171450" cy="3302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ja-JP" altLang="en-US" sz="3467">
              <a:latin typeface="Times New Roman" pitchFamily="18" charset="0"/>
            </a:endParaRPr>
          </a:p>
        </p:txBody>
      </p:sp>
      <p:sp>
        <p:nvSpPr>
          <p:cNvPr id="15370" name="Rectangle 10" descr="Slate bar"/>
          <p:cNvSpPr>
            <a:spLocks noChangeArrowheads="1"/>
          </p:cNvSpPr>
          <p:nvPr/>
        </p:nvSpPr>
        <p:spPr bwMode="auto">
          <a:xfrm>
            <a:off x="0" y="6604000"/>
            <a:ext cx="171450" cy="3302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ja-JP" altLang="en-US" sz="3467">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l" rtl="0" eaLnBrk="1" fontAlgn="base" hangingPunct="1">
        <a:spcBef>
          <a:spcPct val="0"/>
        </a:spcBef>
        <a:spcAft>
          <a:spcPct val="0"/>
        </a:spcAft>
        <a:defRPr kumimoji="1" sz="6355">
          <a:solidFill>
            <a:schemeClr val="tx2"/>
          </a:solidFill>
          <a:latin typeface="+mj-lt"/>
          <a:ea typeface="+mj-ea"/>
          <a:cs typeface="+mj-cs"/>
        </a:defRPr>
      </a:lvl1pPr>
      <a:lvl2pPr algn="l" rtl="0" eaLnBrk="1" fontAlgn="base" hangingPunct="1">
        <a:spcBef>
          <a:spcPct val="0"/>
        </a:spcBef>
        <a:spcAft>
          <a:spcPct val="0"/>
        </a:spcAft>
        <a:defRPr kumimoji="1" sz="6355">
          <a:solidFill>
            <a:schemeClr val="tx2"/>
          </a:solidFill>
          <a:latin typeface="Times New Roman" pitchFamily="18" charset="0"/>
        </a:defRPr>
      </a:lvl2pPr>
      <a:lvl3pPr algn="l" rtl="0" eaLnBrk="1" fontAlgn="base" hangingPunct="1">
        <a:spcBef>
          <a:spcPct val="0"/>
        </a:spcBef>
        <a:spcAft>
          <a:spcPct val="0"/>
        </a:spcAft>
        <a:defRPr kumimoji="1" sz="6355">
          <a:solidFill>
            <a:schemeClr val="tx2"/>
          </a:solidFill>
          <a:latin typeface="Times New Roman" pitchFamily="18" charset="0"/>
        </a:defRPr>
      </a:lvl3pPr>
      <a:lvl4pPr algn="l" rtl="0" eaLnBrk="1" fontAlgn="base" hangingPunct="1">
        <a:spcBef>
          <a:spcPct val="0"/>
        </a:spcBef>
        <a:spcAft>
          <a:spcPct val="0"/>
        </a:spcAft>
        <a:defRPr kumimoji="1" sz="6355">
          <a:solidFill>
            <a:schemeClr val="tx2"/>
          </a:solidFill>
          <a:latin typeface="Times New Roman" pitchFamily="18" charset="0"/>
        </a:defRPr>
      </a:lvl4pPr>
      <a:lvl5pPr algn="l" rtl="0" eaLnBrk="1" fontAlgn="base" hangingPunct="1">
        <a:spcBef>
          <a:spcPct val="0"/>
        </a:spcBef>
        <a:spcAft>
          <a:spcPct val="0"/>
        </a:spcAft>
        <a:defRPr kumimoji="1" sz="6355">
          <a:solidFill>
            <a:schemeClr val="tx2"/>
          </a:solidFill>
          <a:latin typeface="Times New Roman" pitchFamily="18" charset="0"/>
        </a:defRPr>
      </a:lvl5pPr>
      <a:lvl6pPr marL="660380" algn="l" rtl="0" eaLnBrk="1" fontAlgn="base" hangingPunct="1">
        <a:spcBef>
          <a:spcPct val="0"/>
        </a:spcBef>
        <a:spcAft>
          <a:spcPct val="0"/>
        </a:spcAft>
        <a:defRPr kumimoji="1" sz="6355">
          <a:solidFill>
            <a:schemeClr val="tx2"/>
          </a:solidFill>
          <a:latin typeface="Times New Roman" pitchFamily="18" charset="0"/>
        </a:defRPr>
      </a:lvl6pPr>
      <a:lvl7pPr marL="1320759" algn="l" rtl="0" eaLnBrk="1" fontAlgn="base" hangingPunct="1">
        <a:spcBef>
          <a:spcPct val="0"/>
        </a:spcBef>
        <a:spcAft>
          <a:spcPct val="0"/>
        </a:spcAft>
        <a:defRPr kumimoji="1" sz="6355">
          <a:solidFill>
            <a:schemeClr val="tx2"/>
          </a:solidFill>
          <a:latin typeface="Times New Roman" pitchFamily="18" charset="0"/>
        </a:defRPr>
      </a:lvl7pPr>
      <a:lvl8pPr marL="1981139" algn="l" rtl="0" eaLnBrk="1" fontAlgn="base" hangingPunct="1">
        <a:spcBef>
          <a:spcPct val="0"/>
        </a:spcBef>
        <a:spcAft>
          <a:spcPct val="0"/>
        </a:spcAft>
        <a:defRPr kumimoji="1" sz="6355">
          <a:solidFill>
            <a:schemeClr val="tx2"/>
          </a:solidFill>
          <a:latin typeface="Times New Roman" pitchFamily="18" charset="0"/>
        </a:defRPr>
      </a:lvl8pPr>
      <a:lvl9pPr marL="2641519" algn="l" rtl="0" eaLnBrk="1" fontAlgn="base" hangingPunct="1">
        <a:spcBef>
          <a:spcPct val="0"/>
        </a:spcBef>
        <a:spcAft>
          <a:spcPct val="0"/>
        </a:spcAft>
        <a:defRPr kumimoji="1" sz="6355">
          <a:solidFill>
            <a:schemeClr val="tx2"/>
          </a:solidFill>
          <a:latin typeface="Times New Roman" pitchFamily="18" charset="0"/>
        </a:defRPr>
      </a:lvl9pPr>
    </p:titleStyle>
    <p:bodyStyle>
      <a:lvl1pPr marL="495285" indent="-495285" algn="l" rtl="0" eaLnBrk="1" fontAlgn="base" hangingPunct="1">
        <a:spcBef>
          <a:spcPct val="20000"/>
        </a:spcBef>
        <a:spcAft>
          <a:spcPct val="0"/>
        </a:spcAft>
        <a:buClr>
          <a:schemeClr val="bg2"/>
        </a:buClr>
        <a:buSzPct val="75000"/>
        <a:buFont typeface="Wingdings" pitchFamily="2" charset="2"/>
        <a:buChar char="p"/>
        <a:defRPr kumimoji="1" sz="4044">
          <a:solidFill>
            <a:schemeClr val="tx1"/>
          </a:solidFill>
          <a:latin typeface="+mn-lt"/>
          <a:ea typeface="+mn-ea"/>
          <a:cs typeface="+mn-cs"/>
        </a:defRPr>
      </a:lvl1pPr>
      <a:lvl2pPr marL="1073117" indent="-412737" algn="l" rtl="0" eaLnBrk="1" fontAlgn="base" hangingPunct="1">
        <a:spcBef>
          <a:spcPct val="20000"/>
        </a:spcBef>
        <a:spcAft>
          <a:spcPct val="0"/>
        </a:spcAft>
        <a:buClr>
          <a:schemeClr val="tx2"/>
        </a:buClr>
        <a:buSzPct val="75000"/>
        <a:buFont typeface="Wingdings" pitchFamily="2" charset="2"/>
        <a:buChar char="n"/>
        <a:defRPr kumimoji="1" sz="3467">
          <a:solidFill>
            <a:schemeClr val="tx1"/>
          </a:solidFill>
          <a:latin typeface="+mn-lt"/>
        </a:defRPr>
      </a:lvl2pPr>
      <a:lvl3pPr marL="1650949" indent="-330190" algn="l" rtl="0" eaLnBrk="1" fontAlgn="base" hangingPunct="1">
        <a:spcBef>
          <a:spcPct val="20000"/>
        </a:spcBef>
        <a:spcAft>
          <a:spcPct val="0"/>
        </a:spcAft>
        <a:buClr>
          <a:schemeClr val="accent1"/>
        </a:buClr>
        <a:buSzPct val="65000"/>
        <a:buFont typeface="Wingdings" pitchFamily="2" charset="2"/>
        <a:buChar char="p"/>
        <a:defRPr kumimoji="1" sz="2889">
          <a:solidFill>
            <a:schemeClr val="tx1"/>
          </a:solidFill>
          <a:latin typeface="+mn-lt"/>
        </a:defRPr>
      </a:lvl3pPr>
      <a:lvl4pPr marL="2311329" indent="-330190"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2971709"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363208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429246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495284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5613227"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04663" y="416496"/>
            <a:ext cx="6472093" cy="1008111"/>
          </a:xfrm>
        </p:spPr>
        <p:txBody>
          <a:bodyPr anchor="ctr"/>
          <a:lstStyle/>
          <a:p>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br>
              <a:rPr lang="en-US" altLang="ja-JP" sz="2000" b="1" dirty="0">
                <a:latin typeface="游ゴシック Medium" panose="020B0500000000000000" pitchFamily="50" charset="-128"/>
                <a:ea typeface="游ゴシック Medium" panose="020B0500000000000000" pitchFamily="50" charset="-128"/>
              </a:rPr>
            </a:br>
            <a:r>
              <a:rPr lang="ja-JP" altLang="en-US" sz="2000" b="1" dirty="0">
                <a:latin typeface="游ゴシック Medium" panose="020B0500000000000000" pitchFamily="50" charset="-128"/>
                <a:ea typeface="游ゴシック Medium" panose="020B0500000000000000" pitchFamily="50" charset="-128"/>
              </a:rPr>
              <a:t>～事業報告</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　</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200" b="1" dirty="0">
                <a:latin typeface="游ゴシック Medium" panose="020B0500000000000000" pitchFamily="50" charset="-128"/>
                <a:ea typeface="游ゴシック Medium" panose="020B0500000000000000" pitchFamily="50" charset="-128"/>
              </a:rPr>
              <a:t>（１）令和４年４月１日から令和５年３月３１日までの事業報告の内容報告の件（１</a:t>
            </a:r>
            <a:r>
              <a:rPr lang="en-US" altLang="ja-JP" sz="1200" b="1" dirty="0">
                <a:latin typeface="游ゴシック Medium" panose="020B0500000000000000" pitchFamily="50" charset="-128"/>
                <a:ea typeface="游ゴシック Medium" panose="020B0500000000000000" pitchFamily="50" charset="-128"/>
              </a:rPr>
              <a:t>/</a:t>
            </a:r>
            <a:r>
              <a:rPr lang="ja-JP" altLang="en-US" sz="1200" b="1" dirty="0">
                <a:latin typeface="游ゴシック Medium" panose="020B0500000000000000" pitchFamily="50" charset="-128"/>
                <a:ea typeface="游ゴシック Medium" panose="020B0500000000000000" pitchFamily="50" charset="-128"/>
              </a:rPr>
              <a:t>５）</a:t>
            </a:r>
            <a:br>
              <a:rPr lang="en-US" altLang="ja-JP" sz="1200" b="1" dirty="0">
                <a:latin typeface="游ゴシック Medium" panose="020B0500000000000000" pitchFamily="50" charset="-128"/>
                <a:ea typeface="游ゴシック Medium" panose="020B0500000000000000" pitchFamily="50" charset="-128"/>
              </a:rPr>
            </a:br>
            <a:br>
              <a:rPr lang="en-US" altLang="ja-JP" sz="1200" b="1" dirty="0">
                <a:latin typeface="游ゴシック Medium" panose="020B0500000000000000" pitchFamily="50" charset="-128"/>
                <a:ea typeface="游ゴシック Medium" panose="020B0500000000000000" pitchFamily="50" charset="-128"/>
              </a:rPr>
            </a:br>
            <a:r>
              <a:rPr lang="ja-JP" altLang="en-US" sz="1200" b="1" dirty="0">
                <a:latin typeface="游ゴシック Medium" panose="020B0500000000000000" pitchFamily="50" charset="-128"/>
                <a:ea typeface="游ゴシック Medium" panose="020B0500000000000000" pitchFamily="50" charset="-128"/>
              </a:rPr>
              <a:t>　</a:t>
            </a:r>
            <a:endParaRPr lang="ja-JP" altLang="en-US" sz="1400" b="1" dirty="0">
              <a:latin typeface="游ゴシック Medium" panose="020B0500000000000000" pitchFamily="50" charset="-128"/>
              <a:ea typeface="游ゴシック Medium" panose="020B0500000000000000" pitchFamily="50" charset="-128"/>
            </a:endParaRPr>
          </a:p>
        </p:txBody>
      </p:sp>
      <p:sp>
        <p:nvSpPr>
          <p:cNvPr id="5" name="コンテンツ プレースホルダー 4">
            <a:extLst>
              <a:ext uri="{FF2B5EF4-FFF2-40B4-BE49-F238E27FC236}">
                <a16:creationId xmlns:a16="http://schemas.microsoft.com/office/drawing/2014/main" id="{058B47F8-47F9-47E6-8886-D13773CC1099}"/>
              </a:ext>
            </a:extLst>
          </p:cNvPr>
          <p:cNvSpPr>
            <a:spLocks noGrp="1"/>
          </p:cNvSpPr>
          <p:nvPr>
            <p:ph idx="1"/>
          </p:nvPr>
        </p:nvSpPr>
        <p:spPr>
          <a:xfrm>
            <a:off x="548680" y="1280592"/>
            <a:ext cx="5832648" cy="8352929"/>
          </a:xfrm>
        </p:spPr>
        <p:txBody>
          <a:bodyPr/>
          <a:lstStyle/>
          <a:p>
            <a:pPr marL="0" indent="0" algn="just" fontAlgn="base">
              <a:buNone/>
            </a:pPr>
            <a:endParaRPr lang="en-US" altLang="ja-JP" sz="1400" b="1"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algn="just" fontAlgn="base">
              <a:buNone/>
            </a:pPr>
            <a:endParaRPr lang="en-US" altLang="ja-JP" sz="140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algn="just" fontAlgn="base">
              <a:buNone/>
            </a:pPr>
            <a:r>
              <a:rPr lang="ja-JP" altLang="en-US" sz="1400" b="1" kern="1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en-US" altLang="ja-JP" sz="1400" b="1"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algn="just">
              <a:buNone/>
            </a:pPr>
            <a:r>
              <a:rPr lang="ja-JP" altLang="ja-JP" sz="130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Ⅰ　はじめに</a:t>
            </a:r>
            <a:r>
              <a:rPr lang="ja-JP" altLang="en-US" sz="130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en-US" altLang="ja-JP" sz="130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algn="just" fontAlgn="base">
              <a:buNone/>
            </a:pPr>
            <a:r>
              <a:rPr lang="ja-JP" altLang="en-US" sz="140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多摩市シルバー人材センター</a:t>
            </a:r>
            <a:r>
              <a:rPr lang="ja-JP" altLang="en-US"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（以下、</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「センター」と称す）</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は、昭和</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５５</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年に多摩市高齢者事業団として発足し、昭和</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６１</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年に</a:t>
            </a:r>
            <a:r>
              <a:rPr lang="ja-JP" altLang="en-US"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は</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法制化され、平成</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２３</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月に公益社団法人へ移行して、就業を通じて社会参加を求める健康で働く意欲のある、６０歳以上の市民の就業機会を組織的に確保・提供し、高齢者就業を支える重要な役割を果たしてきました。</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fontAlgn="base">
              <a:spcBef>
                <a:spcPts val="250"/>
              </a:spcBef>
              <a:buNone/>
            </a:pP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平成</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２４</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年度から自主・自立、共働・共助を基本理念とした「中長期計画」の実現に取り組み、計画総仕上げの令和</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３</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年度は、組織の総力を挙げてコロナ禍というピンチをチャンスに変えるよう努力した結果、対前年度比で会員数</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１３</a:t>
            </a:r>
            <a:r>
              <a:rPr lang="en-US"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％増、事業実績</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１６</a:t>
            </a:r>
            <a:r>
              <a:rPr lang="en-US"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％増と、共に都内</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５８</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センター中、第</a:t>
            </a:r>
            <a:r>
              <a:rPr lang="en-US"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1</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位という過去最高の成果を収めることができました。</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fontAlgn="base">
              <a:spcBef>
                <a:spcPts val="265"/>
              </a:spcBef>
              <a:buNone/>
            </a:pPr>
            <a:endParaRPr lang="en-US" altLang="ja-JP" sz="1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令和</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は、新たに策定した「中期経営計画」に基づき、①お客様に選ばれるセンターになる、②働きたいシニアに選ばれるセンターになる、③重篤事故を未然に防ぐ仕組みをつくる、④持続的に成長可能な経営基盤をつくる、の</a:t>
            </a:r>
            <a:r>
              <a:rPr lang="ja-JP" altLang="en-US"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つの大方針の実現に向け第</a:t>
            </a:r>
            <a:r>
              <a:rPr lang="ja-JP" altLang="en-US"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６</a:t>
            </a:r>
            <a:r>
              <a:rPr lang="ja-JP" altLang="ja-JP"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期理事体制の下で、積極的な取り組みを進めました。</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en-US" altLang="ja-JP" sz="1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令和</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年度を振り返ると、ウ</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ィ</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ズ・コロナ及び諸物価高騰等の厳しい環境下で、今秋施行されるインボイス制度に向けて、理事長の経営方針である新たなお客様の獲得を目指した「営業開発」の旗の下、組織力を結集して様々な改革を押し進めてきた</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年でした。</a:t>
            </a:r>
          </a:p>
          <a:p>
            <a:pPr marL="0" indent="0" fontAlgn="base">
              <a:spcBef>
                <a:spcPts val="265"/>
              </a:spcBef>
              <a:buNone/>
            </a:pPr>
            <a:endPar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具体的には、事業計画で優先的・重点的に取り組む事項と位置付けた就業開拓</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会員サポート体制</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安全な就業環境の整備・推進、インボイス制度対応、理事活動活性化、及び事務局組織の体制整備の</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６</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項目ついて、会員の皆さんと</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役</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職員のたゆま</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ぬ</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努力の結果、所期の目的をほぼ達成しました。</a:t>
            </a:r>
            <a:endPar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特にコロナ禍への対応では、感染防止に努めるとともに、会員の経済的負担を軽減するため、令和</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２</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年度から実施している会費及び保険料の免除を、令和４年度も継続しました。</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組織基盤である会員数は、コロナ禍で全国的に減少傾向にある中で、都内最高の伸び率であった昨年度と比べても、</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２</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％増の</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３１６</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名となっており、特に女性の伸び率が</a:t>
            </a:r>
            <a:endPar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７</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９</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％と著しく会員全体の</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３</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分の</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以上を占めています。</a:t>
            </a:r>
            <a:endPar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事業実績は、会員数と同様都内トップの伸び率であった昨年度と比べても、</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５</a:t>
            </a:r>
            <a:r>
              <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０</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％増の </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６</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億</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a:t>
            </a:r>
            <a:r>
              <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１８３</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万円余となっています。この主な要因は、市からの時限的な業務委託等によるものです。また、経営基盤の強化として和田にワークプラザⅡを新設すると</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とも</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に、土地・建物の</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２０</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年無償貸付契約を締結することができました。</a:t>
            </a:r>
            <a:endPar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地域貢献分野では、非常勤理事を中心に「ゆるたまネット」（社会福祉協議会</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所管</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）のフードドライブに参画し、会員の協力を得て実施し</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た結果</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、市民から感謝の言葉が寄せられています。</a:t>
            </a:r>
            <a:endParaRPr lang="en-US" altLang="ja-JP" sz="1100" kern="100"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fontAlgn="base">
              <a:spcBef>
                <a:spcPts val="265"/>
              </a:spcBef>
              <a:buNone/>
            </a:pP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こうした実績が注目されて、令和</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２</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から令和４年度にかけて、厚生労働省や全国シルバー人材センター事業協会、複数の県連合やセンター等全国からの視察や問い合わせが相次いでいます。センターは、これまでの確かな実績を令和５年度に引き継ぎ、喫緊の最重要課題であるインボイス制度に的確に対応し、中期経営計画が目指す「就業を通じた地域貢献」の実現を目指します。それは、</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３００</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名を超える会員の皆さんとともに学び合いながら、センターの新しい未来の扉を開いていく営みです。</a:t>
            </a:r>
          </a:p>
          <a:p>
            <a:pPr marL="0" indent="0" algn="just" fontAlgn="base">
              <a:buNone/>
            </a:pPr>
            <a:r>
              <a:rPr lang="ja-JP" altLang="ja-JP" sz="110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en-US" altLang="ja-JP" sz="1100" b="1"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a:spcBef>
                <a:spcPts val="250"/>
              </a:spcBef>
              <a:buNone/>
            </a:pPr>
            <a:r>
              <a:rPr lang="ja-JP" altLang="en-US" sz="1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indent="0" algn="just">
              <a:buNone/>
            </a:pPr>
            <a:endParaRPr lang="ja-JP" altLang="ja-JP" sz="12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lvl="0" indent="0" algn="just" eaLnBrk="0" hangingPunct="0">
              <a:spcBef>
                <a:spcPct val="0"/>
              </a:spcBef>
              <a:spcAft>
                <a:spcPts val="0"/>
              </a:spcAft>
              <a:buClrTx/>
              <a:buSzTx/>
              <a:buNone/>
            </a:pPr>
            <a:endParaRPr kumimoji="1" lang="ja-JP" altLang="en-US" sz="115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579951631"/>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75423A2-8C28-420C-B812-0752E1479B52}"/>
              </a:ext>
            </a:extLst>
          </p:cNvPr>
          <p:cNvSpPr/>
          <p:nvPr/>
        </p:nvSpPr>
        <p:spPr bwMode="auto">
          <a:xfrm>
            <a:off x="260648" y="1856656"/>
            <a:ext cx="6336703"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solidFill>
                  <a:schemeClr val="bg1"/>
                </a:solidFill>
              </a:ln>
              <a:solidFill>
                <a:schemeClr val="bg1"/>
              </a:solidFill>
              <a:effectLst/>
              <a:latin typeface="Arial" charset="0"/>
              <a:ea typeface="ＭＳ Ｐゴシック" pitchFamily="50" charset="-128"/>
            </a:endParaRPr>
          </a:p>
        </p:txBody>
      </p:sp>
      <p:sp>
        <p:nvSpPr>
          <p:cNvPr id="18434" name="Rectangle 2"/>
          <p:cNvSpPr>
            <a:spLocks noGrp="1" noChangeArrowheads="1"/>
          </p:cNvSpPr>
          <p:nvPr>
            <p:ph type="title"/>
          </p:nvPr>
        </p:nvSpPr>
        <p:spPr>
          <a:xfrm>
            <a:off x="332656" y="560512"/>
            <a:ext cx="6172200"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（３）正味財産増減計算書内訳表</a:t>
            </a: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r>
              <a:rPr lang="ja-JP" altLang="en-US" sz="1200" b="1" dirty="0">
                <a:latin typeface="游ゴシック Medium" panose="020B0500000000000000" pitchFamily="50" charset="-128"/>
                <a:ea typeface="游ゴシック Medium" panose="020B0500000000000000" pitchFamily="50" charset="-128"/>
              </a:rPr>
              <a:t>（令和４年４月１日から令和５年３月３１日まで）</a:t>
            </a:r>
          </a:p>
        </p:txBody>
      </p:sp>
      <p:pic>
        <p:nvPicPr>
          <p:cNvPr id="7" name="図 6">
            <a:extLst>
              <a:ext uri="{FF2B5EF4-FFF2-40B4-BE49-F238E27FC236}">
                <a16:creationId xmlns:a16="http://schemas.microsoft.com/office/drawing/2014/main" id="{E249987C-ACAD-430A-9229-ED077E760569}"/>
              </a:ext>
            </a:extLst>
          </p:cNvPr>
          <p:cNvPicPr>
            <a:picLocks noChangeAspect="1"/>
          </p:cNvPicPr>
          <p:nvPr/>
        </p:nvPicPr>
        <p:blipFill>
          <a:blip r:embed="rId2"/>
          <a:stretch>
            <a:fillRect/>
          </a:stretch>
        </p:blipFill>
        <p:spPr>
          <a:xfrm>
            <a:off x="5733256" y="1657232"/>
            <a:ext cx="687365" cy="127416"/>
          </a:xfrm>
          <a:prstGeom prst="rect">
            <a:avLst/>
          </a:prstGeom>
        </p:spPr>
      </p:pic>
      <p:pic>
        <p:nvPicPr>
          <p:cNvPr id="2" name="図 1">
            <a:extLst>
              <a:ext uri="{FF2B5EF4-FFF2-40B4-BE49-F238E27FC236}">
                <a16:creationId xmlns:a16="http://schemas.microsoft.com/office/drawing/2014/main" id="{159732A3-5F64-84D0-63CC-798CE0ABB0BF}"/>
              </a:ext>
            </a:extLst>
          </p:cNvPr>
          <p:cNvPicPr>
            <a:picLocks noChangeAspect="1"/>
          </p:cNvPicPr>
          <p:nvPr/>
        </p:nvPicPr>
        <p:blipFill>
          <a:blip r:embed="rId3"/>
          <a:stretch>
            <a:fillRect/>
          </a:stretch>
        </p:blipFill>
        <p:spPr>
          <a:xfrm>
            <a:off x="284474" y="1825576"/>
            <a:ext cx="6312877" cy="8038991"/>
          </a:xfrm>
          <a:prstGeom prst="rect">
            <a:avLst/>
          </a:prstGeom>
        </p:spPr>
      </p:pic>
    </p:spTree>
    <p:extLst>
      <p:ext uri="{BB962C8B-B14F-4D97-AF65-F5344CB8AC3E}">
        <p14:creationId xmlns:p14="http://schemas.microsoft.com/office/powerpoint/2010/main" val="2846392793"/>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BBDAAA-BA3C-4082-A7E8-C3B3B1D7F5A9}"/>
              </a:ext>
            </a:extLst>
          </p:cNvPr>
          <p:cNvSpPr/>
          <p:nvPr/>
        </p:nvSpPr>
        <p:spPr bwMode="auto">
          <a:xfrm>
            <a:off x="260648" y="1856656"/>
            <a:ext cx="6336703"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solidFill>
                  <a:schemeClr val="bg1"/>
                </a:solidFill>
              </a:ln>
              <a:solidFill>
                <a:schemeClr val="bg1"/>
              </a:solidFill>
              <a:effectLst/>
              <a:latin typeface="Arial" charset="0"/>
              <a:ea typeface="ＭＳ Ｐゴシック" pitchFamily="50" charset="-128"/>
            </a:endParaRPr>
          </a:p>
        </p:txBody>
      </p:sp>
      <p:sp>
        <p:nvSpPr>
          <p:cNvPr id="18434" name="Rectangle 2"/>
          <p:cNvSpPr>
            <a:spLocks noGrp="1" noChangeArrowheads="1"/>
          </p:cNvSpPr>
          <p:nvPr>
            <p:ph type="title"/>
          </p:nvPr>
        </p:nvSpPr>
        <p:spPr>
          <a:xfrm>
            <a:off x="332656" y="560512"/>
            <a:ext cx="6172200"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（３）正味財産増減計算書内訳表</a:t>
            </a: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r>
              <a:rPr lang="ja-JP" altLang="en-US" sz="1200" b="1" dirty="0">
                <a:latin typeface="游ゴシック Medium" panose="020B0500000000000000" pitchFamily="50" charset="-128"/>
                <a:ea typeface="游ゴシック Medium" panose="020B0500000000000000" pitchFamily="50" charset="-128"/>
              </a:rPr>
              <a:t>（令和４年４月１日から令和５年３月３１日まで）</a:t>
            </a:r>
            <a:endParaRPr lang="ja-JP" altLang="en-US" sz="1400" b="1" dirty="0">
              <a:latin typeface="游ゴシック Medium" panose="020B0500000000000000" pitchFamily="50" charset="-128"/>
              <a:ea typeface="游ゴシック Medium" panose="020B0500000000000000" pitchFamily="50" charset="-128"/>
            </a:endParaRPr>
          </a:p>
        </p:txBody>
      </p:sp>
      <p:pic>
        <p:nvPicPr>
          <p:cNvPr id="8" name="図 7">
            <a:extLst>
              <a:ext uri="{FF2B5EF4-FFF2-40B4-BE49-F238E27FC236}">
                <a16:creationId xmlns:a16="http://schemas.microsoft.com/office/drawing/2014/main" id="{96E32FEA-A666-4F02-B528-7EE8BC2B05A1}"/>
              </a:ext>
            </a:extLst>
          </p:cNvPr>
          <p:cNvPicPr>
            <a:picLocks noChangeAspect="1"/>
          </p:cNvPicPr>
          <p:nvPr/>
        </p:nvPicPr>
        <p:blipFill>
          <a:blip r:embed="rId2"/>
          <a:stretch>
            <a:fillRect/>
          </a:stretch>
        </p:blipFill>
        <p:spPr>
          <a:xfrm>
            <a:off x="5589240" y="1657429"/>
            <a:ext cx="687365" cy="127416"/>
          </a:xfrm>
          <a:prstGeom prst="rect">
            <a:avLst/>
          </a:prstGeom>
        </p:spPr>
      </p:pic>
      <p:pic>
        <p:nvPicPr>
          <p:cNvPr id="4" name="図 3">
            <a:extLst>
              <a:ext uri="{FF2B5EF4-FFF2-40B4-BE49-F238E27FC236}">
                <a16:creationId xmlns:a16="http://schemas.microsoft.com/office/drawing/2014/main" id="{E502C3C0-0FD9-3198-E26E-3472CD7E5C3F}"/>
              </a:ext>
            </a:extLst>
          </p:cNvPr>
          <p:cNvPicPr>
            <a:picLocks noChangeAspect="1"/>
          </p:cNvPicPr>
          <p:nvPr/>
        </p:nvPicPr>
        <p:blipFill>
          <a:blip r:embed="rId3"/>
          <a:stretch>
            <a:fillRect/>
          </a:stretch>
        </p:blipFill>
        <p:spPr>
          <a:xfrm>
            <a:off x="742529" y="1821807"/>
            <a:ext cx="5534076" cy="8059598"/>
          </a:xfrm>
          <a:prstGeom prst="rect">
            <a:avLst/>
          </a:prstGeom>
        </p:spPr>
      </p:pic>
    </p:spTree>
    <p:extLst>
      <p:ext uri="{BB962C8B-B14F-4D97-AF65-F5344CB8AC3E}">
        <p14:creationId xmlns:p14="http://schemas.microsoft.com/office/powerpoint/2010/main" val="1636516008"/>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F1518E76-4C4A-456E-9E44-B080DF16A8DA}"/>
              </a:ext>
            </a:extLst>
          </p:cNvPr>
          <p:cNvSpPr/>
          <p:nvPr/>
        </p:nvSpPr>
        <p:spPr bwMode="auto">
          <a:xfrm>
            <a:off x="260648" y="1856656"/>
            <a:ext cx="6336703"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solidFill>
                  <a:schemeClr val="bg1"/>
                </a:solidFill>
              </a:ln>
              <a:solidFill>
                <a:schemeClr val="bg1"/>
              </a:solidFill>
              <a:effectLst/>
              <a:latin typeface="Arial" charset="0"/>
              <a:ea typeface="ＭＳ Ｐゴシック" pitchFamily="50" charset="-128"/>
            </a:endParaRPr>
          </a:p>
        </p:txBody>
      </p:sp>
      <p:sp>
        <p:nvSpPr>
          <p:cNvPr id="4" name="Rectangle 2">
            <a:extLst>
              <a:ext uri="{FF2B5EF4-FFF2-40B4-BE49-F238E27FC236}">
                <a16:creationId xmlns:a16="http://schemas.microsoft.com/office/drawing/2014/main" id="{83B66D2A-0BF6-41E1-93D0-1599A1CB5193}"/>
              </a:ext>
            </a:extLst>
          </p:cNvPr>
          <p:cNvSpPr>
            <a:spLocks noGrp="1" noChangeArrowheads="1"/>
          </p:cNvSpPr>
          <p:nvPr>
            <p:ph type="title"/>
          </p:nvPr>
        </p:nvSpPr>
        <p:spPr>
          <a:xfrm>
            <a:off x="332656" y="488504"/>
            <a:ext cx="6172200"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（４）財務諸表に対する注記・附属明細書</a:t>
            </a:r>
          </a:p>
        </p:txBody>
      </p:sp>
      <p:pic>
        <p:nvPicPr>
          <p:cNvPr id="9" name="図 8">
            <a:extLst>
              <a:ext uri="{FF2B5EF4-FFF2-40B4-BE49-F238E27FC236}">
                <a16:creationId xmlns:a16="http://schemas.microsoft.com/office/drawing/2014/main" id="{D8ACA26D-E3D1-4108-9677-ABB7793C94BA}"/>
              </a:ext>
            </a:extLst>
          </p:cNvPr>
          <p:cNvPicPr>
            <a:picLocks noChangeAspect="1"/>
          </p:cNvPicPr>
          <p:nvPr/>
        </p:nvPicPr>
        <p:blipFill>
          <a:blip r:embed="rId2"/>
          <a:stretch>
            <a:fillRect/>
          </a:stretch>
        </p:blipFill>
        <p:spPr>
          <a:xfrm>
            <a:off x="5621955" y="1729240"/>
            <a:ext cx="687365" cy="127416"/>
          </a:xfrm>
          <a:prstGeom prst="rect">
            <a:avLst/>
          </a:prstGeom>
        </p:spPr>
      </p:pic>
      <p:pic>
        <p:nvPicPr>
          <p:cNvPr id="2" name="図 1">
            <a:extLst>
              <a:ext uri="{FF2B5EF4-FFF2-40B4-BE49-F238E27FC236}">
                <a16:creationId xmlns:a16="http://schemas.microsoft.com/office/drawing/2014/main" id="{D42BBA67-74C9-4B56-EE76-B8F89AB33F3F}"/>
              </a:ext>
            </a:extLst>
          </p:cNvPr>
          <p:cNvPicPr>
            <a:picLocks noChangeAspect="1"/>
          </p:cNvPicPr>
          <p:nvPr/>
        </p:nvPicPr>
        <p:blipFill>
          <a:blip r:embed="rId3"/>
          <a:stretch>
            <a:fillRect/>
          </a:stretch>
        </p:blipFill>
        <p:spPr>
          <a:xfrm>
            <a:off x="800159" y="1962244"/>
            <a:ext cx="5257679" cy="7895908"/>
          </a:xfrm>
          <a:prstGeom prst="rect">
            <a:avLst/>
          </a:prstGeom>
        </p:spPr>
      </p:pic>
    </p:spTree>
    <p:extLst>
      <p:ext uri="{BB962C8B-B14F-4D97-AF65-F5344CB8AC3E}">
        <p14:creationId xmlns:p14="http://schemas.microsoft.com/office/powerpoint/2010/main" val="4110678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441A6832-DEE4-4408-A031-1652C38B6327}"/>
              </a:ext>
            </a:extLst>
          </p:cNvPr>
          <p:cNvSpPr/>
          <p:nvPr/>
        </p:nvSpPr>
        <p:spPr bwMode="auto">
          <a:xfrm>
            <a:off x="260648" y="1856656"/>
            <a:ext cx="6336703"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solidFill>
                  <a:schemeClr val="bg1"/>
                </a:solidFill>
              </a:ln>
              <a:solidFill>
                <a:schemeClr val="bg1"/>
              </a:solidFill>
              <a:effectLst/>
              <a:latin typeface="Arial" charset="0"/>
              <a:ea typeface="ＭＳ Ｐゴシック" pitchFamily="50" charset="-128"/>
            </a:endParaRPr>
          </a:p>
        </p:txBody>
      </p:sp>
      <p:sp>
        <p:nvSpPr>
          <p:cNvPr id="4" name="Rectangle 2">
            <a:extLst>
              <a:ext uri="{FF2B5EF4-FFF2-40B4-BE49-F238E27FC236}">
                <a16:creationId xmlns:a16="http://schemas.microsoft.com/office/drawing/2014/main" id="{BE525B89-E77C-4563-8647-F6923DCBA4BE}"/>
              </a:ext>
            </a:extLst>
          </p:cNvPr>
          <p:cNvSpPr>
            <a:spLocks noGrp="1" noChangeArrowheads="1"/>
          </p:cNvSpPr>
          <p:nvPr>
            <p:ph type="title"/>
          </p:nvPr>
        </p:nvSpPr>
        <p:spPr>
          <a:xfrm>
            <a:off x="332656" y="488504"/>
            <a:ext cx="6172200"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（５）財産目録</a:t>
            </a: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r>
              <a:rPr lang="ja-JP" altLang="en-US" sz="1200" b="1" dirty="0">
                <a:latin typeface="游ゴシック Medium" panose="020B0500000000000000" pitchFamily="50" charset="-128"/>
                <a:ea typeface="游ゴシック Medium" panose="020B0500000000000000" pitchFamily="50" charset="-128"/>
              </a:rPr>
              <a:t>（令和５年３月３１日現在）</a:t>
            </a:r>
          </a:p>
        </p:txBody>
      </p:sp>
      <p:pic>
        <p:nvPicPr>
          <p:cNvPr id="12" name="図 11">
            <a:extLst>
              <a:ext uri="{FF2B5EF4-FFF2-40B4-BE49-F238E27FC236}">
                <a16:creationId xmlns:a16="http://schemas.microsoft.com/office/drawing/2014/main" id="{DE2092EC-E527-4C83-A791-DC7373E50BC7}"/>
              </a:ext>
            </a:extLst>
          </p:cNvPr>
          <p:cNvPicPr>
            <a:picLocks noChangeAspect="1"/>
          </p:cNvPicPr>
          <p:nvPr/>
        </p:nvPicPr>
        <p:blipFill>
          <a:blip r:embed="rId2"/>
          <a:stretch>
            <a:fillRect/>
          </a:stretch>
        </p:blipFill>
        <p:spPr>
          <a:xfrm>
            <a:off x="5837979" y="1640632"/>
            <a:ext cx="687365" cy="127416"/>
          </a:xfrm>
          <a:prstGeom prst="rect">
            <a:avLst/>
          </a:prstGeom>
        </p:spPr>
      </p:pic>
      <p:pic>
        <p:nvPicPr>
          <p:cNvPr id="2" name="図 1">
            <a:extLst>
              <a:ext uri="{FF2B5EF4-FFF2-40B4-BE49-F238E27FC236}">
                <a16:creationId xmlns:a16="http://schemas.microsoft.com/office/drawing/2014/main" id="{B5C2A34A-EE56-0F45-94F2-86B1D8A5EDE6}"/>
              </a:ext>
            </a:extLst>
          </p:cNvPr>
          <p:cNvPicPr>
            <a:picLocks noChangeAspect="1"/>
          </p:cNvPicPr>
          <p:nvPr/>
        </p:nvPicPr>
        <p:blipFill>
          <a:blip r:embed="rId3"/>
          <a:stretch>
            <a:fillRect/>
          </a:stretch>
        </p:blipFill>
        <p:spPr>
          <a:xfrm>
            <a:off x="361240" y="1856656"/>
            <a:ext cx="6135517" cy="7835422"/>
          </a:xfrm>
          <a:prstGeom prst="rect">
            <a:avLst/>
          </a:prstGeom>
        </p:spPr>
      </p:pic>
    </p:spTree>
    <p:extLst>
      <p:ext uri="{BB962C8B-B14F-4D97-AF65-F5344CB8AC3E}">
        <p14:creationId xmlns:p14="http://schemas.microsoft.com/office/powerpoint/2010/main" val="3610173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63776A2D-E3E8-47AA-A6EC-B9F208961484}"/>
              </a:ext>
            </a:extLst>
          </p:cNvPr>
          <p:cNvSpPr/>
          <p:nvPr/>
        </p:nvSpPr>
        <p:spPr bwMode="auto">
          <a:xfrm>
            <a:off x="226702" y="1366463"/>
            <a:ext cx="6404596" cy="93610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pic>
        <p:nvPicPr>
          <p:cNvPr id="3" name="図 2">
            <a:extLst>
              <a:ext uri="{FF2B5EF4-FFF2-40B4-BE49-F238E27FC236}">
                <a16:creationId xmlns:a16="http://schemas.microsoft.com/office/drawing/2014/main" id="{74E0E874-C022-DDE2-8949-97E369B2C5E7}"/>
              </a:ext>
            </a:extLst>
          </p:cNvPr>
          <p:cNvPicPr>
            <a:picLocks noChangeAspect="1"/>
          </p:cNvPicPr>
          <p:nvPr/>
        </p:nvPicPr>
        <p:blipFill>
          <a:blip r:embed="rId2"/>
          <a:stretch>
            <a:fillRect/>
          </a:stretch>
        </p:blipFill>
        <p:spPr>
          <a:xfrm>
            <a:off x="730758" y="835152"/>
            <a:ext cx="5396484" cy="8235696"/>
          </a:xfrm>
          <a:prstGeom prst="rect">
            <a:avLst/>
          </a:prstGeom>
        </p:spPr>
      </p:pic>
    </p:spTree>
    <p:extLst>
      <p:ext uri="{BB962C8B-B14F-4D97-AF65-F5344CB8AC3E}">
        <p14:creationId xmlns:p14="http://schemas.microsoft.com/office/powerpoint/2010/main" val="3610104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C375F0DD-0B66-4E27-ABF0-1CB70237A997}"/>
              </a:ext>
            </a:extLst>
          </p:cNvPr>
          <p:cNvSpPr>
            <a:spLocks noGrp="1" noChangeArrowheads="1"/>
          </p:cNvSpPr>
          <p:nvPr>
            <p:ph type="title"/>
          </p:nvPr>
        </p:nvSpPr>
        <p:spPr>
          <a:xfrm>
            <a:off x="332656" y="560512"/>
            <a:ext cx="6048672" cy="1368152"/>
          </a:xfrm>
        </p:spPr>
        <p:txBody>
          <a:bodyPr anchor="ctr"/>
          <a:lstStyle/>
          <a:p>
            <a:pPr>
              <a:lnSpc>
                <a:spcPct val="150000"/>
              </a:lnSpc>
            </a:pPr>
            <a:r>
              <a:rPr lang="ja-JP" altLang="en-US" sz="1800" b="1" dirty="0">
                <a:latin typeface="游ゴシック Medium" panose="020B0500000000000000" pitchFamily="50" charset="-128"/>
                <a:ea typeface="游ゴシック Medium" panose="020B0500000000000000" pitchFamily="50" charset="-128"/>
              </a:rPr>
              <a:t>第</a:t>
            </a:r>
            <a:r>
              <a:rPr lang="en-US" altLang="ja-JP" sz="1800" b="1" dirty="0">
                <a:latin typeface="游ゴシック Medium" panose="020B0500000000000000" pitchFamily="50" charset="-128"/>
                <a:ea typeface="游ゴシック Medium" panose="020B0500000000000000" pitchFamily="50" charset="-128"/>
              </a:rPr>
              <a:t>1</a:t>
            </a:r>
            <a:r>
              <a:rPr lang="ja-JP" altLang="en-US" sz="1800" b="1" dirty="0">
                <a:latin typeface="游ゴシック Medium" panose="020B0500000000000000" pitchFamily="50" charset="-128"/>
                <a:ea typeface="游ゴシック Medium" panose="020B0500000000000000" pitchFamily="50" charset="-128"/>
              </a:rPr>
              <a:t>３回定時社員総会　質問用紙</a:t>
            </a:r>
            <a:endParaRPr lang="ja-JP" altLang="en-US" sz="2400" b="1" dirty="0">
              <a:highlight>
                <a:srgbClr val="FFFF00"/>
              </a:highlight>
              <a:latin typeface="游ゴシック Medium" panose="020B0500000000000000" pitchFamily="50" charset="-128"/>
              <a:ea typeface="游ゴシック Medium" panose="020B0500000000000000" pitchFamily="50" charset="-128"/>
            </a:endParaRPr>
          </a:p>
        </p:txBody>
      </p:sp>
      <p:sp>
        <p:nvSpPr>
          <p:cNvPr id="9" name="Rectangle 3">
            <a:extLst>
              <a:ext uri="{FF2B5EF4-FFF2-40B4-BE49-F238E27FC236}">
                <a16:creationId xmlns:a16="http://schemas.microsoft.com/office/drawing/2014/main" id="{94DF4A34-974D-40F5-9367-2656FA70F40B}"/>
              </a:ext>
            </a:extLst>
          </p:cNvPr>
          <p:cNvSpPr txBox="1">
            <a:spLocks noChangeArrowheads="1"/>
          </p:cNvSpPr>
          <p:nvPr/>
        </p:nvSpPr>
        <p:spPr>
          <a:xfrm>
            <a:off x="476672" y="2504728"/>
            <a:ext cx="6120680" cy="7128792"/>
          </a:xfrm>
          <a:prstGeom prst="rect">
            <a:avLst/>
          </a:prstGeom>
        </p:spPr>
        <p:txBody>
          <a:bodyPr/>
          <a:lstStyle>
            <a:lvl1pPr marL="495285" indent="-495285" algn="l" rtl="0" eaLnBrk="1" fontAlgn="base" hangingPunct="1">
              <a:spcBef>
                <a:spcPct val="20000"/>
              </a:spcBef>
              <a:spcAft>
                <a:spcPct val="0"/>
              </a:spcAft>
              <a:buClr>
                <a:schemeClr val="bg2"/>
              </a:buClr>
              <a:buSzPct val="75000"/>
              <a:buFont typeface="Wingdings" pitchFamily="2" charset="2"/>
              <a:buChar char="p"/>
              <a:defRPr kumimoji="1" sz="4044">
                <a:solidFill>
                  <a:schemeClr val="tx1"/>
                </a:solidFill>
                <a:latin typeface="+mn-lt"/>
                <a:ea typeface="+mn-ea"/>
                <a:cs typeface="+mn-cs"/>
              </a:defRPr>
            </a:lvl1pPr>
            <a:lvl2pPr marL="1073117" indent="-412737" algn="l" rtl="0" eaLnBrk="1" fontAlgn="base" hangingPunct="1">
              <a:spcBef>
                <a:spcPct val="20000"/>
              </a:spcBef>
              <a:spcAft>
                <a:spcPct val="0"/>
              </a:spcAft>
              <a:buClr>
                <a:schemeClr val="tx2"/>
              </a:buClr>
              <a:buSzPct val="75000"/>
              <a:buFont typeface="Wingdings" pitchFamily="2" charset="2"/>
              <a:buChar char="n"/>
              <a:defRPr kumimoji="1" sz="3467">
                <a:solidFill>
                  <a:schemeClr val="tx1"/>
                </a:solidFill>
                <a:latin typeface="+mn-lt"/>
              </a:defRPr>
            </a:lvl2pPr>
            <a:lvl3pPr marL="1650949" indent="-330190" algn="l" rtl="0" eaLnBrk="1" fontAlgn="base" hangingPunct="1">
              <a:spcBef>
                <a:spcPct val="20000"/>
              </a:spcBef>
              <a:spcAft>
                <a:spcPct val="0"/>
              </a:spcAft>
              <a:buClr>
                <a:schemeClr val="accent1"/>
              </a:buClr>
              <a:buSzPct val="65000"/>
              <a:buFont typeface="Wingdings" pitchFamily="2" charset="2"/>
              <a:buChar char="p"/>
              <a:defRPr kumimoji="1" sz="2889">
                <a:solidFill>
                  <a:schemeClr val="tx1"/>
                </a:solidFill>
                <a:latin typeface="+mn-lt"/>
              </a:defRPr>
            </a:lvl3pPr>
            <a:lvl4pPr marL="2311329" indent="-330190"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2971709"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363208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429246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495284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5613227"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a:lstStyle>
          <a:p>
            <a:pPr marL="0" indent="0">
              <a:lnSpc>
                <a:spcPct val="150000"/>
              </a:lnSpc>
              <a:buFont typeface="Wingdings" pitchFamily="2" charset="2"/>
              <a:buNone/>
            </a:pP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会員番号：　　　　　　　　　</a:t>
            </a:r>
            <a:r>
              <a:rPr lang="en-US" altLang="ja-JP" sz="1400" kern="0" dirty="0">
                <a:latin typeface="游ゴシック Medium" panose="020B0500000000000000" pitchFamily="50" charset="-128"/>
                <a:ea typeface="游ゴシック Medium" panose="020B0500000000000000" pitchFamily="50" charset="-128"/>
              </a:rPr>
              <a:t>】</a:t>
            </a:r>
          </a:p>
          <a:p>
            <a:pPr marL="0" indent="0">
              <a:lnSpc>
                <a:spcPct val="150000"/>
              </a:lnSpc>
              <a:buFont typeface="Wingdings" pitchFamily="2" charset="2"/>
              <a:buNone/>
            </a:pP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氏　　名：　　　　　　　　　</a:t>
            </a:r>
            <a:r>
              <a:rPr lang="en-US" altLang="ja-JP" sz="1400" kern="0" dirty="0">
                <a:latin typeface="游ゴシック Medium" panose="020B0500000000000000" pitchFamily="50" charset="-128"/>
                <a:ea typeface="游ゴシック Medium" panose="020B0500000000000000" pitchFamily="50" charset="-128"/>
              </a:rPr>
              <a:t>】</a:t>
            </a: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質問事項</a:t>
            </a:r>
            <a:r>
              <a:rPr lang="en-US" altLang="ja-JP" sz="1400" kern="0" dirty="0">
                <a:latin typeface="游ゴシック Medium" panose="020B0500000000000000" pitchFamily="50" charset="-128"/>
                <a:ea typeface="游ゴシック Medium" panose="020B0500000000000000" pitchFamily="50" charset="-128"/>
              </a:rPr>
              <a:t>】</a:t>
            </a: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2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200" kern="0" dirty="0">
              <a:latin typeface="游ゴシック Medium" panose="020B0500000000000000" pitchFamily="50" charset="-128"/>
              <a:ea typeface="游ゴシック Medium" panose="020B0500000000000000" pitchFamily="50" charset="-128"/>
            </a:endParaRPr>
          </a:p>
          <a:p>
            <a:pPr marL="0" indent="0">
              <a:buFont typeface="Wingdings" pitchFamily="2" charset="2"/>
              <a:buNone/>
            </a:pPr>
            <a:endParaRPr lang="en-US" altLang="ja-JP" sz="1200" kern="0" dirty="0">
              <a:latin typeface="游ゴシック Medium" panose="020B0500000000000000" pitchFamily="50" charset="-128"/>
              <a:ea typeface="游ゴシック Medium" panose="020B0500000000000000" pitchFamily="50" charset="-128"/>
            </a:endParaRPr>
          </a:p>
          <a:p>
            <a:pPr marL="0" indent="0">
              <a:buFont typeface="Wingdings" pitchFamily="2" charset="2"/>
              <a:buNone/>
            </a:pPr>
            <a:r>
              <a:rPr lang="ja-JP" altLang="en-US" sz="1200" kern="0" dirty="0">
                <a:latin typeface="游ゴシック Medium" panose="020B0500000000000000" pitchFamily="50" charset="-128"/>
                <a:ea typeface="游ゴシック Medium" panose="020B0500000000000000" pitchFamily="50" charset="-128"/>
              </a:rPr>
              <a:t>　</a:t>
            </a:r>
            <a:r>
              <a:rPr lang="en-US" altLang="ja-JP" sz="1200" kern="0" dirty="0">
                <a:latin typeface="游ゴシック Medium" panose="020B0500000000000000" pitchFamily="50" charset="-128"/>
                <a:ea typeface="游ゴシック Medium" panose="020B0500000000000000" pitchFamily="50" charset="-128"/>
              </a:rPr>
              <a:t>※</a:t>
            </a:r>
            <a:r>
              <a:rPr lang="ja-JP" altLang="en-US" sz="1200" kern="0" dirty="0">
                <a:solidFill>
                  <a:srgbClr val="FF0000"/>
                </a:solidFill>
                <a:latin typeface="游ゴシック Medium" panose="020B0500000000000000" pitchFamily="50" charset="-128"/>
                <a:ea typeface="游ゴシック Medium" panose="020B0500000000000000" pitchFamily="50" charset="-128"/>
              </a:rPr>
              <a:t>６月１６日（金）</a:t>
            </a:r>
            <a:r>
              <a:rPr lang="ja-JP" altLang="en-US" sz="1200" kern="0" dirty="0">
                <a:latin typeface="游ゴシック Medium" panose="020B0500000000000000" pitchFamily="50" charset="-128"/>
                <a:ea typeface="游ゴシック Medium" panose="020B0500000000000000" pitchFamily="50" charset="-128"/>
              </a:rPr>
              <a:t>までに事務局宛てにご提出ください。</a:t>
            </a:r>
            <a:endParaRPr lang="en-US" altLang="ja-JP" sz="1200" kern="0" dirty="0">
              <a:latin typeface="游ゴシック Medium" panose="020B0500000000000000" pitchFamily="50" charset="-128"/>
              <a:ea typeface="游ゴシック Medium" panose="020B0500000000000000" pitchFamily="50" charset="-128"/>
            </a:endParaRPr>
          </a:p>
          <a:p>
            <a:pPr marL="0" indent="0">
              <a:buFont typeface="Wingdings" pitchFamily="2" charset="2"/>
              <a:buNone/>
            </a:pPr>
            <a:r>
              <a:rPr lang="ja-JP" altLang="en-US" sz="1200" kern="0" dirty="0">
                <a:latin typeface="游ゴシック Medium" panose="020B0500000000000000" pitchFamily="50" charset="-128"/>
                <a:ea typeface="游ゴシック Medium" panose="020B0500000000000000" pitchFamily="50" charset="-128"/>
              </a:rPr>
              <a:t>　</a:t>
            </a:r>
            <a:r>
              <a:rPr lang="en-US" altLang="ja-JP" sz="1200" kern="0" dirty="0">
                <a:latin typeface="游ゴシック Medium" panose="020B0500000000000000" pitchFamily="50" charset="-128"/>
                <a:ea typeface="游ゴシック Medium" panose="020B0500000000000000" pitchFamily="50" charset="-128"/>
              </a:rPr>
              <a:t>※</a:t>
            </a:r>
            <a:r>
              <a:rPr lang="ja-JP" altLang="en-US" sz="1200" kern="0" dirty="0">
                <a:latin typeface="游ゴシック Medium" panose="020B0500000000000000" pitchFamily="50" charset="-128"/>
                <a:ea typeface="游ゴシック Medium" panose="020B0500000000000000" pitchFamily="50" charset="-128"/>
              </a:rPr>
              <a:t>その他ご意見等は桜ヶ丘事務所提言ボックスへお願いいたします。</a:t>
            </a:r>
            <a:endParaRPr lang="en-US" altLang="ja-JP" sz="1200" kern="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830676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9EAC1D-AA16-2855-2320-DB60FDF26D24}"/>
              </a:ext>
            </a:extLst>
          </p:cNvPr>
          <p:cNvSpPr>
            <a:spLocks noGrp="1"/>
          </p:cNvSpPr>
          <p:nvPr>
            <p:ph type="title"/>
          </p:nvPr>
        </p:nvSpPr>
        <p:spPr>
          <a:xfrm>
            <a:off x="342900" y="992560"/>
            <a:ext cx="6172200" cy="360040"/>
          </a:xfrm>
        </p:spPr>
        <p:txBody>
          <a:bodyPr/>
          <a:lstStyle/>
          <a:p>
            <a:r>
              <a:rPr lang="ja-JP" altLang="en-US" sz="1800" b="1" dirty="0">
                <a:latin typeface="游ゴシック Medium" panose="020B0500000000000000" pitchFamily="50" charset="-128"/>
                <a:ea typeface="游ゴシック Medium" panose="020B0500000000000000" pitchFamily="50" charset="-128"/>
              </a:rPr>
              <a:t>質問用紙裏面</a:t>
            </a:r>
            <a:endParaRPr kumimoji="1" lang="ja-JP" altLang="en-US" sz="1800" dirty="0"/>
          </a:p>
        </p:txBody>
      </p:sp>
    </p:spTree>
    <p:extLst>
      <p:ext uri="{BB962C8B-B14F-4D97-AF65-F5344CB8AC3E}">
        <p14:creationId xmlns:p14="http://schemas.microsoft.com/office/powerpoint/2010/main" val="304258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C375F0DD-0B66-4E27-ABF0-1CB70237A997}"/>
              </a:ext>
            </a:extLst>
          </p:cNvPr>
          <p:cNvSpPr>
            <a:spLocks noGrp="1" noChangeArrowheads="1"/>
          </p:cNvSpPr>
          <p:nvPr>
            <p:ph type="title"/>
          </p:nvPr>
        </p:nvSpPr>
        <p:spPr>
          <a:xfrm>
            <a:off x="1916832" y="632520"/>
            <a:ext cx="4430608" cy="1368152"/>
          </a:xfrm>
        </p:spPr>
        <p:txBody>
          <a:bodyPr anchor="ctr"/>
          <a:lstStyle/>
          <a:p>
            <a:r>
              <a:rPr lang="ja-JP" altLang="en-US" sz="2400" b="1" dirty="0">
                <a:latin typeface="游ゴシック Medium" panose="020B0500000000000000" pitchFamily="50" charset="-128"/>
                <a:ea typeface="游ゴシック Medium" panose="020B0500000000000000" pitchFamily="50" charset="-128"/>
              </a:rPr>
              <a:t>社員総会会場ご案内図</a:t>
            </a:r>
            <a:endParaRPr lang="ja-JP" altLang="en-US" sz="3200" b="1" dirty="0">
              <a:latin typeface="游ゴシック Medium" panose="020B0500000000000000" pitchFamily="50" charset="-128"/>
              <a:ea typeface="游ゴシック Medium" panose="020B0500000000000000" pitchFamily="50" charset="-128"/>
            </a:endParaRPr>
          </a:p>
        </p:txBody>
      </p:sp>
      <p:sp>
        <p:nvSpPr>
          <p:cNvPr id="9" name="Rectangle 3">
            <a:extLst>
              <a:ext uri="{FF2B5EF4-FFF2-40B4-BE49-F238E27FC236}">
                <a16:creationId xmlns:a16="http://schemas.microsoft.com/office/drawing/2014/main" id="{94DF4A34-974D-40F5-9367-2656FA70F40B}"/>
              </a:ext>
            </a:extLst>
          </p:cNvPr>
          <p:cNvSpPr txBox="1">
            <a:spLocks noChangeArrowheads="1"/>
          </p:cNvSpPr>
          <p:nvPr/>
        </p:nvSpPr>
        <p:spPr>
          <a:xfrm>
            <a:off x="476672" y="7113240"/>
            <a:ext cx="6120680" cy="2592288"/>
          </a:xfrm>
          <a:prstGeom prst="rect">
            <a:avLst/>
          </a:prstGeom>
        </p:spPr>
        <p:txBody>
          <a:bodyPr/>
          <a:lstStyle>
            <a:lvl1pPr marL="495285" indent="-495285" algn="l" rtl="0" eaLnBrk="1" fontAlgn="base" hangingPunct="1">
              <a:spcBef>
                <a:spcPct val="20000"/>
              </a:spcBef>
              <a:spcAft>
                <a:spcPct val="0"/>
              </a:spcAft>
              <a:buClr>
                <a:schemeClr val="bg2"/>
              </a:buClr>
              <a:buSzPct val="75000"/>
              <a:buFont typeface="Wingdings" pitchFamily="2" charset="2"/>
              <a:buChar char="p"/>
              <a:defRPr kumimoji="1" sz="4044">
                <a:solidFill>
                  <a:schemeClr val="tx1"/>
                </a:solidFill>
                <a:latin typeface="+mn-lt"/>
                <a:ea typeface="+mn-ea"/>
                <a:cs typeface="+mn-cs"/>
              </a:defRPr>
            </a:lvl1pPr>
            <a:lvl2pPr marL="1073117" indent="-412737" algn="l" rtl="0" eaLnBrk="1" fontAlgn="base" hangingPunct="1">
              <a:spcBef>
                <a:spcPct val="20000"/>
              </a:spcBef>
              <a:spcAft>
                <a:spcPct val="0"/>
              </a:spcAft>
              <a:buClr>
                <a:schemeClr val="tx2"/>
              </a:buClr>
              <a:buSzPct val="75000"/>
              <a:buFont typeface="Wingdings" pitchFamily="2" charset="2"/>
              <a:buChar char="n"/>
              <a:defRPr kumimoji="1" sz="3467">
                <a:solidFill>
                  <a:schemeClr val="tx1"/>
                </a:solidFill>
                <a:latin typeface="+mn-lt"/>
              </a:defRPr>
            </a:lvl2pPr>
            <a:lvl3pPr marL="1650949" indent="-330190" algn="l" rtl="0" eaLnBrk="1" fontAlgn="base" hangingPunct="1">
              <a:spcBef>
                <a:spcPct val="20000"/>
              </a:spcBef>
              <a:spcAft>
                <a:spcPct val="0"/>
              </a:spcAft>
              <a:buClr>
                <a:schemeClr val="accent1"/>
              </a:buClr>
              <a:buSzPct val="65000"/>
              <a:buFont typeface="Wingdings" pitchFamily="2" charset="2"/>
              <a:buChar char="p"/>
              <a:defRPr kumimoji="1" sz="2889">
                <a:solidFill>
                  <a:schemeClr val="tx1"/>
                </a:solidFill>
                <a:latin typeface="+mn-lt"/>
              </a:defRPr>
            </a:lvl3pPr>
            <a:lvl4pPr marL="2311329" indent="-330190"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2971709"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363208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429246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495284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5613227"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a:lstStyle>
          <a:p>
            <a:pPr marL="0" indent="0">
              <a:lnSpc>
                <a:spcPct val="150000"/>
              </a:lnSpc>
              <a:buFont typeface="Wingdings" pitchFamily="2" charset="2"/>
              <a:buNone/>
            </a:pP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開催日時</a:t>
            </a:r>
            <a:r>
              <a:rPr lang="en-US" altLang="ja-JP" sz="1400" kern="0" dirty="0">
                <a:latin typeface="游ゴシック Medium" panose="020B0500000000000000" pitchFamily="50" charset="-128"/>
                <a:ea typeface="游ゴシック Medium" panose="020B0500000000000000" pitchFamily="50" charset="-128"/>
              </a:rPr>
              <a:t>】</a:t>
            </a:r>
          </a:p>
          <a:p>
            <a:pPr marL="0" indent="0">
              <a:lnSpc>
                <a:spcPct val="150000"/>
              </a:lnSpc>
              <a:buFont typeface="Wingdings" pitchFamily="2" charset="2"/>
              <a:buNone/>
            </a:pPr>
            <a:r>
              <a:rPr lang="ja-JP" altLang="en-US" sz="1400" kern="0" dirty="0">
                <a:latin typeface="游ゴシック Medium" panose="020B0500000000000000" pitchFamily="50" charset="-128"/>
                <a:ea typeface="游ゴシック Medium" panose="020B0500000000000000" pitchFamily="50" charset="-128"/>
              </a:rPr>
              <a:t>　令和５年６月</a:t>
            </a:r>
            <a:r>
              <a:rPr lang="en-US" altLang="ja-JP" sz="1400" kern="0" dirty="0">
                <a:latin typeface="游ゴシック Medium" panose="020B0500000000000000" pitchFamily="50" charset="-128"/>
                <a:ea typeface="游ゴシック Medium" panose="020B0500000000000000" pitchFamily="50" charset="-128"/>
              </a:rPr>
              <a:t>2</a:t>
            </a:r>
            <a:r>
              <a:rPr lang="ja-JP" altLang="en-US" sz="1400" kern="0" dirty="0">
                <a:latin typeface="游ゴシック Medium" panose="020B0500000000000000" pitchFamily="50" charset="-128"/>
                <a:ea typeface="游ゴシック Medium" panose="020B0500000000000000" pitchFamily="50" charset="-128"/>
              </a:rPr>
              <a:t>３日（金）午前１０時開会</a:t>
            </a: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r>
              <a:rPr lang="ja-JP" altLang="en-US" sz="1400" kern="0" dirty="0">
                <a:latin typeface="游ゴシック Medium" panose="020B0500000000000000" pitchFamily="50" charset="-128"/>
                <a:ea typeface="游ゴシック Medium" panose="020B0500000000000000" pitchFamily="50" charset="-128"/>
              </a:rPr>
              <a:t>　</a:t>
            </a: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受付開始予定：午前９時３０分</a:t>
            </a: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r>
              <a:rPr lang="ja-JP" altLang="en-US" sz="1400" kern="0" dirty="0">
                <a:latin typeface="游ゴシック Medium" panose="020B0500000000000000" pitchFamily="50" charset="-128"/>
                <a:ea typeface="游ゴシック Medium" panose="020B0500000000000000" pitchFamily="50" charset="-128"/>
              </a:rPr>
              <a:t>　</a:t>
            </a: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受付時間前はご入場いただけませんのでご了承ください。</a:t>
            </a: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会　　場</a:t>
            </a:r>
            <a:r>
              <a:rPr lang="en-US" altLang="ja-JP" sz="1400" kern="0" dirty="0">
                <a:latin typeface="游ゴシック Medium" panose="020B0500000000000000" pitchFamily="50" charset="-128"/>
                <a:ea typeface="游ゴシック Medium" panose="020B0500000000000000" pitchFamily="50" charset="-128"/>
              </a:rPr>
              <a:t>】</a:t>
            </a:r>
          </a:p>
          <a:p>
            <a:pPr marL="0" indent="0">
              <a:lnSpc>
                <a:spcPct val="150000"/>
              </a:lnSpc>
              <a:buNone/>
            </a:pPr>
            <a:r>
              <a:rPr lang="ja-JP" altLang="en-US" sz="1400" kern="0" dirty="0">
                <a:latin typeface="游ゴシック Medium" panose="020B0500000000000000" pitchFamily="50" charset="-128"/>
                <a:ea typeface="游ゴシック Medium" panose="020B0500000000000000" pitchFamily="50" charset="-128"/>
              </a:rPr>
              <a:t>　　東京都多摩市落合２</a:t>
            </a:r>
            <a:r>
              <a:rPr lang="en-US" altLang="ja-JP" sz="1400" kern="0" dirty="0">
                <a:latin typeface="游ゴシック Medium" panose="020B0500000000000000" pitchFamily="50" charset="-128"/>
                <a:ea typeface="游ゴシック Medium" panose="020B0500000000000000" pitchFamily="50" charset="-128"/>
              </a:rPr>
              <a:t>-</a:t>
            </a:r>
            <a:r>
              <a:rPr lang="ja-JP" altLang="en-US" sz="1400" kern="0" dirty="0">
                <a:latin typeface="游ゴシック Medium" panose="020B0500000000000000" pitchFamily="50" charset="-128"/>
                <a:ea typeface="游ゴシック Medium" panose="020B0500000000000000" pitchFamily="50" charset="-128"/>
              </a:rPr>
              <a:t>３５　パルテノン多摩小ホール</a:t>
            </a: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en-US" altLang="ja-JP" sz="1400" kern="0" dirty="0">
              <a:latin typeface="游ゴシック Medium" panose="020B0500000000000000" pitchFamily="50" charset="-128"/>
              <a:ea typeface="游ゴシック Medium" panose="020B0500000000000000" pitchFamily="50" charset="-128"/>
            </a:endParaRPr>
          </a:p>
          <a:p>
            <a:pPr marL="0" indent="0">
              <a:lnSpc>
                <a:spcPct val="150000"/>
              </a:lnSpc>
              <a:buFont typeface="Wingdings" pitchFamily="2" charset="2"/>
              <a:buNone/>
            </a:pPr>
            <a:endParaRPr lang="ja-JP" altLang="en-US" sz="1400" kern="0" dirty="0">
              <a:latin typeface="游ゴシック Medium" panose="020B0500000000000000" pitchFamily="50" charset="-128"/>
              <a:ea typeface="游ゴシック Medium" panose="020B0500000000000000" pitchFamily="50" charset="-128"/>
            </a:endParaRPr>
          </a:p>
        </p:txBody>
      </p:sp>
      <p:pic>
        <p:nvPicPr>
          <p:cNvPr id="4" name="図 3" descr="時計, 部屋 が含まれている画像&#10;&#10;自動的に生成された説明">
            <a:extLst>
              <a:ext uri="{FF2B5EF4-FFF2-40B4-BE49-F238E27FC236}">
                <a16:creationId xmlns:a16="http://schemas.microsoft.com/office/drawing/2014/main" id="{5C9E3589-3703-4EE3-B6F2-54ADACD0CC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696" y="770568"/>
            <a:ext cx="1086088" cy="1086088"/>
          </a:xfrm>
          <a:prstGeom prst="rect">
            <a:avLst/>
          </a:prstGeom>
        </p:spPr>
      </p:pic>
      <p:pic>
        <p:nvPicPr>
          <p:cNvPr id="2" name="図 1" descr="テキスト, 地図 が含まれている画像&#10;&#10;自動的に生成された説明">
            <a:extLst>
              <a:ext uri="{FF2B5EF4-FFF2-40B4-BE49-F238E27FC236}">
                <a16:creationId xmlns:a16="http://schemas.microsoft.com/office/drawing/2014/main" id="{7EECB5D7-433B-5830-ED69-6BA6A93934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376" y="2312787"/>
            <a:ext cx="5661248" cy="4599034"/>
          </a:xfrm>
          <a:prstGeom prst="rect">
            <a:avLst/>
          </a:prstGeom>
        </p:spPr>
      </p:pic>
    </p:spTree>
    <p:extLst>
      <p:ext uri="{BB962C8B-B14F-4D97-AF65-F5344CB8AC3E}">
        <p14:creationId xmlns:p14="http://schemas.microsoft.com/office/powerpoint/2010/main" val="3869381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4ECBB51-7B11-4CFE-BD74-A42E5C92532D}"/>
              </a:ext>
            </a:extLst>
          </p:cNvPr>
          <p:cNvSpPr txBox="1">
            <a:spLocks noChangeArrowheads="1"/>
          </p:cNvSpPr>
          <p:nvPr/>
        </p:nvSpPr>
        <p:spPr bwMode="auto">
          <a:xfrm>
            <a:off x="342900" y="2216696"/>
            <a:ext cx="6172200" cy="748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95285" indent="-495285" algn="l" rtl="0" eaLnBrk="1" fontAlgn="base" hangingPunct="1">
              <a:spcBef>
                <a:spcPct val="20000"/>
              </a:spcBef>
              <a:spcAft>
                <a:spcPct val="0"/>
              </a:spcAft>
              <a:buClr>
                <a:schemeClr val="bg2"/>
              </a:buClr>
              <a:buSzPct val="75000"/>
              <a:buFont typeface="Wingdings" pitchFamily="2" charset="2"/>
              <a:buChar char="p"/>
              <a:defRPr kumimoji="1" sz="4044">
                <a:solidFill>
                  <a:schemeClr val="tx1"/>
                </a:solidFill>
                <a:latin typeface="+mn-lt"/>
                <a:ea typeface="+mn-ea"/>
                <a:cs typeface="+mn-cs"/>
              </a:defRPr>
            </a:lvl1pPr>
            <a:lvl2pPr marL="1073117" indent="-412737" algn="l" rtl="0" eaLnBrk="1" fontAlgn="base" hangingPunct="1">
              <a:spcBef>
                <a:spcPct val="20000"/>
              </a:spcBef>
              <a:spcAft>
                <a:spcPct val="0"/>
              </a:spcAft>
              <a:buClr>
                <a:schemeClr val="tx2"/>
              </a:buClr>
              <a:buSzPct val="75000"/>
              <a:buFont typeface="Wingdings" pitchFamily="2" charset="2"/>
              <a:buChar char="n"/>
              <a:defRPr kumimoji="1" sz="3467">
                <a:solidFill>
                  <a:schemeClr val="tx1"/>
                </a:solidFill>
                <a:latin typeface="+mn-lt"/>
              </a:defRPr>
            </a:lvl2pPr>
            <a:lvl3pPr marL="1650949" indent="-330190" algn="l" rtl="0" eaLnBrk="1" fontAlgn="base" hangingPunct="1">
              <a:spcBef>
                <a:spcPct val="20000"/>
              </a:spcBef>
              <a:spcAft>
                <a:spcPct val="0"/>
              </a:spcAft>
              <a:buClr>
                <a:schemeClr val="accent1"/>
              </a:buClr>
              <a:buSzPct val="65000"/>
              <a:buFont typeface="Wingdings" pitchFamily="2" charset="2"/>
              <a:buChar char="p"/>
              <a:defRPr kumimoji="1" sz="2889">
                <a:solidFill>
                  <a:schemeClr val="tx1"/>
                </a:solidFill>
                <a:latin typeface="+mn-lt"/>
              </a:defRPr>
            </a:lvl3pPr>
            <a:lvl4pPr marL="2311329" indent="-330190"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2971709"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363208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429246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495284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5613227"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a:lstStyle>
          <a:p>
            <a:pPr marL="0" indent="0" eaLnBrk="0" hangingPunct="0">
              <a:spcAft>
                <a:spcPts val="0"/>
              </a:spcAft>
              <a:buNone/>
            </a:pPr>
            <a:r>
              <a:rPr kumimoji="0" lang="ja-JP" altLang="en-US" sz="12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rPr>
              <a:t>　</a:t>
            </a: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a:p>
            <a:pPr marL="0" lvl="0" indent="0" eaLnBrk="0" hangingPunct="0">
              <a:spcBef>
                <a:spcPts val="250"/>
              </a:spcBef>
              <a:spcAft>
                <a:spcPts val="0"/>
              </a:spcAft>
              <a:buClrTx/>
              <a:buSzTx/>
              <a:buNone/>
            </a:pPr>
            <a:endParaRPr kumimoji="0" lang="en-US" altLang="ja-JP" sz="1150" dirty="0">
              <a:solidFill>
                <a:srgbClr val="000000"/>
              </a:solidFill>
              <a:latin typeface="游明朝" panose="02020400000000000000" pitchFamily="18" charset="-128"/>
              <a:ea typeface="ＭＳ ゴシック" panose="020B0609070205080204" pitchFamily="49" charset="-128"/>
              <a:cs typeface="Times New Roman" panose="02020603050405020304" pitchFamily="18" charset="0"/>
            </a:endParaRPr>
          </a:p>
        </p:txBody>
      </p:sp>
      <p:sp>
        <p:nvSpPr>
          <p:cNvPr id="6" name="Rectangle 2">
            <a:extLst>
              <a:ext uri="{FF2B5EF4-FFF2-40B4-BE49-F238E27FC236}">
                <a16:creationId xmlns:a16="http://schemas.microsoft.com/office/drawing/2014/main" id="{2181413B-2E94-4F93-8596-BE0234611AFF}"/>
              </a:ext>
            </a:extLst>
          </p:cNvPr>
          <p:cNvSpPr>
            <a:spLocks noGrp="1" noChangeArrowheads="1"/>
          </p:cNvSpPr>
          <p:nvPr>
            <p:ph type="title"/>
          </p:nvPr>
        </p:nvSpPr>
        <p:spPr>
          <a:xfrm>
            <a:off x="342652" y="632519"/>
            <a:ext cx="6515100" cy="1268384"/>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～事業報告</a:t>
            </a:r>
            <a:r>
              <a:rPr lang="ja-JP" altLang="en-US" sz="1200" b="1" dirty="0">
                <a:latin typeface="游ゴシック Medium" panose="020B0500000000000000" pitchFamily="50" charset="-128"/>
                <a:ea typeface="游ゴシック Medium" panose="020B0500000000000000" pitchFamily="50" charset="-128"/>
              </a:rPr>
              <a:t>（添付書類） </a:t>
            </a:r>
            <a:r>
              <a:rPr lang="ja-JP" altLang="en-US" sz="2000" b="1" dirty="0">
                <a:latin typeface="游ゴシック Medium" panose="020B0500000000000000" pitchFamily="50" charset="-128"/>
                <a:ea typeface="游ゴシック Medium" panose="020B0500000000000000" pitchFamily="50" charset="-128"/>
              </a:rPr>
              <a:t>～　</a:t>
            </a:r>
            <a:br>
              <a:rPr lang="en-US" altLang="ja-JP" sz="20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br>
              <a:rPr lang="en-US" altLang="ja-JP" sz="1400" b="1" dirty="0">
                <a:latin typeface="游ゴシック Medium" panose="020B0500000000000000" pitchFamily="50" charset="-128"/>
                <a:ea typeface="游ゴシック Medium" panose="020B0500000000000000" pitchFamily="50" charset="-128"/>
              </a:rPr>
            </a:br>
            <a:r>
              <a:rPr lang="ja-JP" altLang="en-US" sz="1200" b="1" dirty="0">
                <a:latin typeface="游ゴシック Medium" panose="020B0500000000000000" pitchFamily="50" charset="-128"/>
                <a:ea typeface="游ゴシック Medium" panose="020B0500000000000000" pitchFamily="50" charset="-128"/>
              </a:rPr>
              <a:t>（１）令和４年４月１日から令和５年３月３１日までの事業報告の内容報告の件（２</a:t>
            </a:r>
            <a:r>
              <a:rPr lang="en-US" altLang="ja-JP" sz="1200" b="1" dirty="0">
                <a:latin typeface="游ゴシック Medium" panose="020B0500000000000000" pitchFamily="50" charset="-128"/>
                <a:ea typeface="游ゴシック Medium" panose="020B0500000000000000" pitchFamily="50" charset="-128"/>
              </a:rPr>
              <a:t>/</a:t>
            </a:r>
            <a:r>
              <a:rPr lang="ja-JP" altLang="en-US" sz="1200" b="1" dirty="0">
                <a:latin typeface="游ゴシック Medium" panose="020B0500000000000000" pitchFamily="50" charset="-128"/>
                <a:ea typeface="游ゴシック Medium" panose="020B0500000000000000" pitchFamily="50" charset="-128"/>
              </a:rPr>
              <a:t>５）</a:t>
            </a:r>
            <a:br>
              <a:rPr lang="en-US" altLang="ja-JP" sz="1200" b="1" dirty="0">
                <a:latin typeface="游ゴシック Medium" panose="020B0500000000000000" pitchFamily="50" charset="-128"/>
                <a:ea typeface="游ゴシック Medium" panose="020B0500000000000000" pitchFamily="50" charset="-128"/>
              </a:rPr>
            </a:br>
            <a:br>
              <a:rPr lang="en-US" altLang="ja-JP" sz="1200" b="1" dirty="0">
                <a:latin typeface="游ゴシック Medium" panose="020B0500000000000000" pitchFamily="50" charset="-128"/>
                <a:ea typeface="游ゴシック Medium" panose="020B0500000000000000" pitchFamily="50" charset="-128"/>
              </a:rPr>
            </a:br>
            <a:br>
              <a:rPr lang="en-US" altLang="ja-JP" sz="1200" b="1" dirty="0">
                <a:latin typeface="游ゴシック Medium" panose="020B0500000000000000" pitchFamily="50" charset="-128"/>
                <a:ea typeface="游ゴシック Medium" panose="020B0500000000000000" pitchFamily="50" charset="-128"/>
              </a:rPr>
            </a:br>
            <a:endParaRPr lang="ja-JP" altLang="en-US" sz="1400" b="1" dirty="0">
              <a:latin typeface="游ゴシック Medium" panose="020B0500000000000000" pitchFamily="50" charset="-128"/>
              <a:ea typeface="游ゴシック Medium" panose="020B0500000000000000" pitchFamily="50" charset="-128"/>
            </a:endParaRPr>
          </a:p>
        </p:txBody>
      </p:sp>
      <p:sp>
        <p:nvSpPr>
          <p:cNvPr id="4" name="コンテンツ プレースホルダー 4">
            <a:extLst>
              <a:ext uri="{FF2B5EF4-FFF2-40B4-BE49-F238E27FC236}">
                <a16:creationId xmlns:a16="http://schemas.microsoft.com/office/drawing/2014/main" id="{063A9F24-7226-481A-B8C5-012F0CBB1ED5}"/>
              </a:ext>
            </a:extLst>
          </p:cNvPr>
          <p:cNvSpPr>
            <a:spLocks noGrp="1"/>
          </p:cNvSpPr>
          <p:nvPr>
            <p:ph idx="1"/>
          </p:nvPr>
        </p:nvSpPr>
        <p:spPr>
          <a:xfrm>
            <a:off x="548680" y="2116927"/>
            <a:ext cx="5966420" cy="7156554"/>
          </a:xfrm>
        </p:spPr>
        <p:txBody>
          <a:bodyPr/>
          <a:lstStyle/>
          <a:p>
            <a:pPr marL="0" indent="0" eaLnBrk="0" fontAlgn="base" hangingPunct="0">
              <a:buNone/>
            </a:pPr>
            <a:r>
              <a:rPr lang="ja-JP" altLang="ja-JP" sz="12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Ⅱ　主な事業</a:t>
            </a:r>
            <a:endParaRPr lang="en-US" altLang="ja-JP" sz="1200" b="1"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eaLnBrk="0" fontAlgn="base" hangingPunct="0">
              <a:buNone/>
            </a:pPr>
            <a:r>
              <a:rPr lang="ja-JP" altLang="en-US" sz="12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令和</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年度事業計画</a:t>
            </a:r>
            <a:r>
              <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rPr>
              <a:t>における優先的・重点的事項としての取り組み、及びその結果として</a:t>
            </a:r>
            <a:r>
              <a:rPr lang="ja-JP" altLang="en-US" sz="1100" dirty="0">
                <a:latin typeface="游ゴシック Medium" panose="020B0500000000000000" pitchFamily="50" charset="-128"/>
                <a:ea typeface="游ゴシック Medium" panose="020B0500000000000000" pitchFamily="50" charset="-128"/>
                <a:cs typeface="ＭＳ Ｐゴシック" panose="020B0600070205080204" pitchFamily="50" charset="-128"/>
              </a:rPr>
              <a:t>　　</a:t>
            </a:r>
            <a:endParaRPr lang="en-US" altLang="ja-JP" sz="1100" dirty="0">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ja-JP" altLang="en-US"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rPr>
              <a:t>　</a:t>
            </a:r>
            <a:r>
              <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rPr>
              <a:t>の</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会員数及び事業実績</a:t>
            </a:r>
            <a:r>
              <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rPr>
              <a:t>は以下</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のとおりです。</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ja-JP" altLang="ja-JP"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１　就業開拓の推進</a:t>
            </a:r>
            <a:endParaRPr lang="en-US" altLang="ja-JP" sz="1100" b="1" dirty="0">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eaLnBrk="0" fontAlgn="base" hangingPunct="0">
              <a:buNone/>
            </a:pPr>
            <a:r>
              <a:rPr lang="ja-JP" altLang="en-US"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コロナ禍や物価高騰等の厳しい環境下で、センター経営の１丁目１番地である営業開発に組織を挙げて取り組み、未就業会員への就業機会の提供とともに、センターの財政基盤の安定強化に努めました。これまでの待ちの姿勢から積極的な営業推進に舵を切り、組織改正により新たに「営業開発チーム」を設置し推進の原動力とするとともに、公募により営業経験豊富な会員に就業開拓員を委嘱し個別訪問を実施、また営業代行企業へ委託して、市内事業所へ電話によるアプローチを実施しました。こうした種まきが、今、芽を吹き始めており、やがて花が咲き確かな実を結ぶよう、組織一丸となって粘り強く営業活動を展開していきます。</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年度の新規契約は</a:t>
            </a:r>
            <a:r>
              <a:rPr lang="ja-JP" altLang="en-US"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市からの大型受注案件を含め</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約</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千万円となっています。</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en-US" altLang="ja-JP"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ja-JP" altLang="ja-JP"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２　会員サポート体制の整備</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就業を始めるにあたり、仕事内容や就業環境への不安を抱えている会員に対して、組織的にフォローできる体制を整えるため、理事・会員・職員が協力し合い、安心して就業できる環境の整備に努めました。具体的には、初めて入会した会員向けに、「説明会・座談会」を年</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２４</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回開催し、仕事に就くための仕組みと方法の説明、及び非常勤理事による車座の座談会を通して就業実体験等を伝えて、安心感を持って積極的に就業へチャレンジするよう促しました。また、就業内定者には外部講師による接遇研修を含む就業内定者研修や、就業先での現場研修を実施しました。さらに年</a:t>
            </a:r>
            <a:r>
              <a:rPr lang="ja-JP" altLang="en-US"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２</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回開催のリーダー会議では、後輩会員に対してリーダー等先輩会員が丁寧にフォローするよう</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要請</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し、サポートの充実に努めました。</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en-US"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ja-JP" altLang="ja-JP"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　安全な就業環境の整備</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加齢による様々な機能の衰えと向き合って就業している会員にとって、安全はすべてに優先する事項であり、組織的に安全環境の向上に取り組みました。具体的には、安全適正委員会を年</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回開催し、職群担当理事による夏季・冬季の安全巡回の実施、事故の報告と再発防止策等の検討、年</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２</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回のリーダー会議の開催、さらに年初に適正就業と健康エクササイズをテーマとした就業品質向上研修を</a:t>
            </a:r>
            <a:r>
              <a:rPr lang="ja-JP" altLang="en-US"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ハイブリッド開催</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しました。また安全衛生委員会を毎月開催し、産業医からコロナ感染対策や事故再発防止に向けた助言により、環境改善を発注者へ働きかけました。さらに住宅や学校、公園の就業先には安全巡回指導員を配置して、安全環境の向上を図りました。一方、ハード面では和田に</a:t>
            </a:r>
            <a:r>
              <a:rPr lang="ja-JP" altLang="ja-JP" sz="1100" kern="1200">
                <a:effectLst/>
                <a:latin typeface="游ゴシック Medium" panose="020B0500000000000000" pitchFamily="50" charset="-128"/>
                <a:ea typeface="游ゴシック Medium" panose="020B0500000000000000" pitchFamily="50" charset="-128"/>
                <a:cs typeface="Times New Roman" panose="02020603050405020304" pitchFamily="18" charset="0"/>
              </a:rPr>
              <a:t>ワークプラザⅡ</a:t>
            </a:r>
            <a:r>
              <a:rPr lang="ja-JP" altLang="en-US" sz="1100" kern="1200">
                <a:effectLst/>
                <a:latin typeface="游ゴシック Medium" panose="020B0500000000000000" pitchFamily="50" charset="-128"/>
                <a:ea typeface="游ゴシック Medium" panose="020B0500000000000000" pitchFamily="50" charset="-128"/>
                <a:cs typeface="Times New Roman" panose="02020603050405020304" pitchFamily="18" charset="0"/>
              </a:rPr>
              <a:t>を</a:t>
            </a:r>
            <a:r>
              <a:rPr lang="ja-JP" altLang="ja-JP" sz="1100" kern="1200">
                <a:effectLst/>
                <a:latin typeface="游ゴシック Medium" panose="020B0500000000000000" pitchFamily="50" charset="-128"/>
                <a:ea typeface="游ゴシック Medium" panose="020B0500000000000000" pitchFamily="50" charset="-128"/>
                <a:cs typeface="Times New Roman" panose="02020603050405020304" pitchFamily="18" charset="0"/>
              </a:rPr>
              <a:t>新設</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し、より安全な就業環境の整備を図りました。事故件数については傷害</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１６</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件（前年度より</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８</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件増）、賠償</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７</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件（前年度と同数）</a:t>
            </a:r>
            <a:r>
              <a:rPr lang="ja-JP" altLang="en-US"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であり</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、引き続き事故防止</a:t>
            </a:r>
            <a:r>
              <a:rPr lang="ja-JP" altLang="en-US"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の</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取り組みが重要となっています。</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en-US"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eaLnBrk="0" fontAlgn="base" hangingPunct="0">
              <a:buNone/>
            </a:pPr>
            <a:r>
              <a:rPr lang="ja-JP" altLang="ja-JP"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４　インボイス制度への対応</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a:buNone/>
            </a:pPr>
            <a:r>
              <a:rPr lang="ja-JP" altLang="en-US" sz="1100" b="1" kern="12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本年</a:t>
            </a:r>
            <a:r>
              <a:rPr lang="ja-JP" altLang="en-US" sz="1100" kern="1200" dirty="0">
                <a:latin typeface="游ゴシック Medium" panose="020B0500000000000000" pitchFamily="50" charset="-128"/>
                <a:ea typeface="游ゴシック Medium" panose="020B0500000000000000" pitchFamily="50" charset="-128"/>
                <a:cs typeface="Times New Roman" panose="02020603050405020304" pitchFamily="18" charset="0"/>
              </a:rPr>
              <a:t>１０</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月施行のインボイス制度は、個人事業主である会員の請負就業に多大な影響を生じることから、国や全国シルバー人材センター事業協会の動向を注視しつつ、センターは早くにその対応を検討し、必要な準備を進めてきました。具体的には、顧問会計士への消費税</a:t>
            </a:r>
            <a:endParaRPr kumimoji="1" lang="ja-JP" altLang="en-US" sz="11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34117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4ECBB51-7B11-4CFE-BD74-A42E5C92532D}"/>
              </a:ext>
            </a:extLst>
          </p:cNvPr>
          <p:cNvSpPr txBox="1">
            <a:spLocks noChangeArrowheads="1"/>
          </p:cNvSpPr>
          <p:nvPr/>
        </p:nvSpPr>
        <p:spPr bwMode="auto">
          <a:xfrm>
            <a:off x="307256" y="2144688"/>
            <a:ext cx="6264696" cy="7488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95285" indent="-495285" algn="l" rtl="0" eaLnBrk="1" fontAlgn="base" hangingPunct="1">
              <a:spcBef>
                <a:spcPct val="20000"/>
              </a:spcBef>
              <a:spcAft>
                <a:spcPct val="0"/>
              </a:spcAft>
              <a:buClr>
                <a:schemeClr val="bg2"/>
              </a:buClr>
              <a:buSzPct val="75000"/>
              <a:buFont typeface="Wingdings" pitchFamily="2" charset="2"/>
              <a:buChar char="p"/>
              <a:defRPr kumimoji="1" sz="4044">
                <a:solidFill>
                  <a:schemeClr val="tx1"/>
                </a:solidFill>
                <a:latin typeface="+mn-lt"/>
                <a:ea typeface="+mn-ea"/>
                <a:cs typeface="+mn-cs"/>
              </a:defRPr>
            </a:lvl1pPr>
            <a:lvl2pPr marL="1073117" indent="-412737" algn="l" rtl="0" eaLnBrk="1" fontAlgn="base" hangingPunct="1">
              <a:spcBef>
                <a:spcPct val="20000"/>
              </a:spcBef>
              <a:spcAft>
                <a:spcPct val="0"/>
              </a:spcAft>
              <a:buClr>
                <a:schemeClr val="tx2"/>
              </a:buClr>
              <a:buSzPct val="75000"/>
              <a:buFont typeface="Wingdings" pitchFamily="2" charset="2"/>
              <a:buChar char="n"/>
              <a:defRPr kumimoji="1" sz="3467">
                <a:solidFill>
                  <a:schemeClr val="tx1"/>
                </a:solidFill>
                <a:latin typeface="+mn-lt"/>
              </a:defRPr>
            </a:lvl2pPr>
            <a:lvl3pPr marL="1650949" indent="-330190" algn="l" rtl="0" eaLnBrk="1" fontAlgn="base" hangingPunct="1">
              <a:spcBef>
                <a:spcPct val="20000"/>
              </a:spcBef>
              <a:spcAft>
                <a:spcPct val="0"/>
              </a:spcAft>
              <a:buClr>
                <a:schemeClr val="accent1"/>
              </a:buClr>
              <a:buSzPct val="65000"/>
              <a:buFont typeface="Wingdings" pitchFamily="2" charset="2"/>
              <a:buChar char="p"/>
              <a:defRPr kumimoji="1" sz="2889">
                <a:solidFill>
                  <a:schemeClr val="tx1"/>
                </a:solidFill>
                <a:latin typeface="+mn-lt"/>
              </a:defRPr>
            </a:lvl3pPr>
            <a:lvl4pPr marL="2311329" indent="-330190"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2971709"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363208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429246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495284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5613227"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a:lstStyle>
          <a:p>
            <a:pPr marL="0" indent="0" eaLnBrk="0" hangingPunct="0">
              <a:buNone/>
            </a:pPr>
            <a:r>
              <a:rPr lang="ja-JP" altLang="ja-JP" sz="1100" dirty="0">
                <a:latin typeface="游ゴシック Medium" panose="020B0500000000000000" pitchFamily="50" charset="-128"/>
                <a:ea typeface="游ゴシック Medium" panose="020B0500000000000000" pitchFamily="50" charset="-128"/>
              </a:rPr>
              <a:t>全体額の確認を</a:t>
            </a:r>
            <a:r>
              <a:rPr lang="ja-JP" altLang="en-US" sz="1100" dirty="0">
                <a:latin typeface="游ゴシック Medium" panose="020B0500000000000000" pitchFamily="50" charset="-128"/>
                <a:ea typeface="游ゴシック Medium" panose="020B0500000000000000" pitchFamily="50" charset="-128"/>
              </a:rPr>
              <a:t>皮切りに</a:t>
            </a:r>
            <a:r>
              <a:rPr lang="ja-JP" altLang="ja-JP" sz="1100" dirty="0">
                <a:latin typeface="游ゴシック Medium" panose="020B0500000000000000" pitchFamily="50" charset="-128"/>
                <a:ea typeface="游ゴシック Medium" panose="020B0500000000000000" pitchFamily="50" charset="-128"/>
              </a:rPr>
              <a:t>、センターの適格請求発行事業者の登録を完了しました。次に会員に対しては、配分金支払証明書を通して、配分金に消費税が含ま</a:t>
            </a:r>
            <a:r>
              <a:rPr lang="ja-JP" altLang="en-US" sz="1100" dirty="0">
                <a:latin typeface="游ゴシック Medium" panose="020B0500000000000000" pitchFamily="50" charset="-128"/>
                <a:ea typeface="游ゴシック Medium" panose="020B0500000000000000" pitchFamily="50" charset="-128"/>
              </a:rPr>
              <a:t>れてい</a:t>
            </a:r>
            <a:r>
              <a:rPr lang="ja-JP" altLang="ja-JP" sz="1100" dirty="0">
                <a:latin typeface="游ゴシック Medium" panose="020B0500000000000000" pitchFamily="50" charset="-128"/>
                <a:ea typeface="游ゴシック Medium" panose="020B0500000000000000" pitchFamily="50" charset="-128"/>
              </a:rPr>
              <a:t>る事を周知すると</a:t>
            </a:r>
            <a:r>
              <a:rPr lang="ja-JP" altLang="en-US" sz="1100" dirty="0">
                <a:latin typeface="游ゴシック Medium" panose="020B0500000000000000" pitchFamily="50" charset="-128"/>
                <a:ea typeface="游ゴシック Medium" panose="020B0500000000000000" pitchFamily="50" charset="-128"/>
              </a:rPr>
              <a:t>とも</a:t>
            </a:r>
            <a:r>
              <a:rPr lang="ja-JP" altLang="ja-JP" sz="1100" dirty="0">
                <a:latin typeface="游ゴシック Medium" panose="020B0500000000000000" pitchFamily="50" charset="-128"/>
                <a:ea typeface="游ゴシック Medium" panose="020B0500000000000000" pitchFamily="50" charset="-128"/>
              </a:rPr>
              <a:t>に、シルバー多摩だより</a:t>
            </a:r>
            <a:r>
              <a:rPr lang="ja-JP" altLang="en-US" sz="1100" dirty="0">
                <a:latin typeface="游ゴシック Medium" panose="020B0500000000000000" pitchFamily="50" charset="-128"/>
                <a:ea typeface="游ゴシック Medium" panose="020B0500000000000000" pitchFamily="50" charset="-128"/>
              </a:rPr>
              <a:t>８</a:t>
            </a:r>
            <a:r>
              <a:rPr lang="ja-JP" altLang="ja-JP" sz="1100" dirty="0">
                <a:latin typeface="游ゴシック Medium" panose="020B0500000000000000" pitchFamily="50" charset="-128"/>
                <a:ea typeface="游ゴシック Medium" panose="020B0500000000000000" pitchFamily="50" charset="-128"/>
              </a:rPr>
              <a:t>月号にて制度の</a:t>
            </a:r>
            <a:r>
              <a:rPr lang="ja-JP" altLang="en-US" sz="1100" dirty="0">
                <a:latin typeface="游ゴシック Medium" panose="020B0500000000000000" pitchFamily="50" charset="-128"/>
                <a:ea typeface="游ゴシック Medium" panose="020B0500000000000000" pitchFamily="50" charset="-128"/>
              </a:rPr>
              <a:t>解説</a:t>
            </a:r>
            <a:r>
              <a:rPr lang="ja-JP" altLang="ja-JP" sz="1100" dirty="0">
                <a:latin typeface="游ゴシック Medium" panose="020B0500000000000000" pitchFamily="50" charset="-128"/>
                <a:ea typeface="游ゴシック Medium" panose="020B0500000000000000" pitchFamily="50" charset="-128"/>
              </a:rPr>
              <a:t>をしました。その後インボイス制度対応の中期計画を策定し、</a:t>
            </a:r>
            <a:r>
              <a:rPr lang="ja-JP" altLang="en-US" sz="1100" dirty="0">
                <a:latin typeface="游ゴシック Medium" panose="020B0500000000000000" pitchFamily="50" charset="-128"/>
                <a:ea typeface="游ゴシック Medium" panose="020B0500000000000000" pitchFamily="50" charset="-128"/>
              </a:rPr>
              <a:t>１０</a:t>
            </a:r>
            <a:r>
              <a:rPr lang="ja-JP" altLang="ja-JP" sz="1100" dirty="0">
                <a:latin typeface="游ゴシック Medium" panose="020B0500000000000000" pitchFamily="50" charset="-128"/>
                <a:ea typeface="游ゴシック Medium" panose="020B0500000000000000" pitchFamily="50" charset="-128"/>
              </a:rPr>
              <a:t>月理事会で役員間で共有しました。センターとしては、シルバー多摩だより</a:t>
            </a:r>
            <a:r>
              <a:rPr lang="ja-JP" altLang="en-US" sz="1100" dirty="0">
                <a:latin typeface="游ゴシック Medium" panose="020B0500000000000000" pitchFamily="50" charset="-128"/>
                <a:ea typeface="游ゴシック Medium" panose="020B0500000000000000" pitchFamily="50" charset="-128"/>
              </a:rPr>
              <a:t>１２</a:t>
            </a:r>
            <a:r>
              <a:rPr lang="ja-JP" altLang="ja-JP" sz="1100" dirty="0">
                <a:latin typeface="游ゴシック Medium" panose="020B0500000000000000" pitchFamily="50" charset="-128"/>
                <a:ea typeface="游ゴシック Medium" panose="020B0500000000000000" pitchFamily="50" charset="-128"/>
              </a:rPr>
              <a:t>月号でお知らせしたとおり、基本的には、徹底した内部努力で経費の見直しを行うとともに、発注者への働きかけにより、消費税の財源確保をめざす考えです。</a:t>
            </a:r>
          </a:p>
          <a:p>
            <a:pPr marL="0" indent="0" eaLnBrk="0" hangingPunct="0">
              <a:buNone/>
            </a:pPr>
            <a:r>
              <a:rPr lang="en-US" altLang="ja-JP" sz="1100" dirty="0">
                <a:latin typeface="游ゴシック Medium" panose="020B0500000000000000" pitchFamily="50" charset="-128"/>
                <a:ea typeface="游ゴシック Medium" panose="020B0500000000000000" pitchFamily="50" charset="-128"/>
              </a:rPr>
              <a:t> </a:t>
            </a:r>
            <a:endParaRPr lang="ja-JP" altLang="ja-JP" sz="1100" dirty="0">
              <a:latin typeface="游ゴシック Medium" panose="020B0500000000000000" pitchFamily="50" charset="-128"/>
              <a:ea typeface="游ゴシック Medium" panose="020B0500000000000000" pitchFamily="50" charset="-128"/>
            </a:endParaRPr>
          </a:p>
          <a:p>
            <a:pPr marL="0" indent="0" eaLnBrk="0" hangingPunct="0">
              <a:buNone/>
            </a:pPr>
            <a:r>
              <a:rPr lang="ja-JP" altLang="ja-JP" sz="1100" b="1" dirty="0">
                <a:latin typeface="游ゴシック Medium" panose="020B0500000000000000" pitchFamily="50" charset="-128"/>
                <a:ea typeface="游ゴシック Medium" panose="020B0500000000000000" pitchFamily="50" charset="-128"/>
              </a:rPr>
              <a:t>５　理事活動の活性化</a:t>
            </a:r>
            <a:endParaRPr lang="ja-JP" altLang="ja-JP" sz="1100" dirty="0">
              <a:latin typeface="游ゴシック Medium" panose="020B0500000000000000" pitchFamily="50" charset="-128"/>
              <a:ea typeface="游ゴシック Medium" panose="020B0500000000000000" pitchFamily="50" charset="-128"/>
            </a:endParaRPr>
          </a:p>
          <a:p>
            <a:pPr marL="0" indent="0" eaLnBrk="0" hangingPunct="0">
              <a:buNone/>
            </a:pPr>
            <a:r>
              <a:rPr lang="ja-JP" altLang="en-US" sz="1100" dirty="0">
                <a:latin typeface="游ゴシック Medium" panose="020B0500000000000000" pitchFamily="50" charset="-128"/>
                <a:ea typeface="游ゴシック Medium" panose="020B0500000000000000" pitchFamily="50" charset="-128"/>
              </a:rPr>
              <a:t>　</a:t>
            </a:r>
            <a:r>
              <a:rPr lang="ja-JP" altLang="ja-JP" sz="1100" dirty="0">
                <a:latin typeface="游ゴシック Medium" panose="020B0500000000000000" pitchFamily="50" charset="-128"/>
                <a:ea typeface="游ゴシック Medium" panose="020B0500000000000000" pitchFamily="50" charset="-128"/>
              </a:rPr>
              <a:t>これまで非常勤理事は、就業しながら理事の職責を果たすという</a:t>
            </a:r>
            <a:r>
              <a:rPr lang="ja-JP" altLang="en-US" sz="1100" dirty="0">
                <a:latin typeface="游ゴシック Medium" panose="020B0500000000000000" pitchFamily="50" charset="-128"/>
                <a:ea typeface="游ゴシック Medium" panose="020B0500000000000000" pitchFamily="50" charset="-128"/>
              </a:rPr>
              <a:t>２</a:t>
            </a:r>
            <a:r>
              <a:rPr lang="ja-JP" altLang="ja-JP" sz="1100" dirty="0">
                <a:latin typeface="游ゴシック Medium" panose="020B0500000000000000" pitchFamily="50" charset="-128"/>
                <a:ea typeface="游ゴシック Medium" panose="020B0500000000000000" pitchFamily="50" charset="-128"/>
              </a:rPr>
              <a:t>役を担ってきた関係から、理事会への出席と職群担当理事としての活動が主でした。現第</a:t>
            </a:r>
            <a:r>
              <a:rPr lang="ja-JP" altLang="en-US" sz="1100" dirty="0">
                <a:latin typeface="游ゴシック Medium" panose="020B0500000000000000" pitchFamily="50" charset="-128"/>
                <a:ea typeface="游ゴシック Medium" panose="020B0500000000000000" pitchFamily="50" charset="-128"/>
              </a:rPr>
              <a:t>６</a:t>
            </a:r>
            <a:r>
              <a:rPr lang="ja-JP" altLang="ja-JP" sz="1100" dirty="0">
                <a:latin typeface="游ゴシック Medium" panose="020B0500000000000000" pitchFamily="50" charset="-128"/>
                <a:ea typeface="游ゴシック Medium" panose="020B0500000000000000" pitchFamily="50" charset="-128"/>
              </a:rPr>
              <a:t>期理事体制では、公益団体として地域貢献活動に積極的に取り組む</a:t>
            </a:r>
            <a:r>
              <a:rPr lang="ja-JP" altLang="en-US" sz="1100" dirty="0">
                <a:latin typeface="游ゴシック Medium" panose="020B0500000000000000" pitchFamily="50" charset="-128"/>
                <a:ea typeface="游ゴシック Medium" panose="020B0500000000000000" pitchFamily="50" charset="-128"/>
              </a:rPr>
              <a:t>理事長の</a:t>
            </a:r>
            <a:r>
              <a:rPr lang="ja-JP" altLang="ja-JP" sz="1100" dirty="0">
                <a:latin typeface="游ゴシック Medium" panose="020B0500000000000000" pitchFamily="50" charset="-128"/>
                <a:ea typeface="游ゴシック Medium" panose="020B0500000000000000" pitchFamily="50" charset="-128"/>
              </a:rPr>
              <a:t>方針が示され、新たに「理事連絡会」を設置し検討した結果、社会的要請の高い「フードドライブ」活動を行うことが決定されました。最初に先進地である八王子市シルバー人材センターを視察し、その結果をふまえて「ゆるたまネット」に参画し、準備期間は短期でしたが、会員から多大なご協力を得て</a:t>
            </a:r>
            <a:r>
              <a:rPr lang="ja-JP" altLang="en-US" sz="1100" dirty="0">
                <a:latin typeface="游ゴシック Medium" panose="020B0500000000000000" pitchFamily="50" charset="-128"/>
                <a:ea typeface="游ゴシック Medium" panose="020B0500000000000000" pitchFamily="50" charset="-128"/>
              </a:rPr>
              <a:t>１４７</a:t>
            </a:r>
            <a:r>
              <a:rPr lang="ja-JP" altLang="ja-JP" sz="1100" dirty="0">
                <a:latin typeface="游ゴシック Medium" panose="020B0500000000000000" pitchFamily="50" charset="-128"/>
                <a:ea typeface="游ゴシック Medium" panose="020B0500000000000000" pitchFamily="50" charset="-128"/>
              </a:rPr>
              <a:t>品、</a:t>
            </a:r>
            <a:r>
              <a:rPr lang="ja-JP" altLang="en-US" sz="1100" dirty="0">
                <a:latin typeface="游ゴシック Medium" panose="020B0500000000000000" pitchFamily="50" charset="-128"/>
                <a:ea typeface="游ゴシック Medium" panose="020B0500000000000000" pitchFamily="50" charset="-128"/>
              </a:rPr>
              <a:t>５６</a:t>
            </a:r>
            <a:r>
              <a:rPr lang="en-US" altLang="ja-JP" sz="1100" dirty="0">
                <a:latin typeface="游ゴシック Medium" panose="020B0500000000000000" pitchFamily="50" charset="-128"/>
                <a:ea typeface="游ゴシック Medium" panose="020B0500000000000000" pitchFamily="50" charset="-128"/>
              </a:rPr>
              <a:t>.</a:t>
            </a:r>
            <a:r>
              <a:rPr lang="ja-JP" altLang="en-US" sz="1100" dirty="0">
                <a:latin typeface="游ゴシック Medium" panose="020B0500000000000000" pitchFamily="50" charset="-128"/>
                <a:ea typeface="游ゴシック Medium" panose="020B0500000000000000" pitchFamily="50" charset="-128"/>
              </a:rPr>
              <a:t>２</a:t>
            </a:r>
            <a:r>
              <a:rPr lang="ja-JP" altLang="ja-JP" sz="1100" dirty="0">
                <a:latin typeface="游ゴシック Medium" panose="020B0500000000000000" pitchFamily="50" charset="-128"/>
                <a:ea typeface="游ゴシック Medium" panose="020B0500000000000000" pitchFamily="50" charset="-128"/>
              </a:rPr>
              <a:t>㎏を提供でき、地域に貢献することができました。</a:t>
            </a:r>
          </a:p>
          <a:p>
            <a:pPr marL="0" indent="0" eaLnBrk="0" hangingPunct="0">
              <a:buNone/>
            </a:pPr>
            <a:r>
              <a:rPr lang="en-US" altLang="ja-JP" sz="1100" dirty="0">
                <a:latin typeface="游ゴシック Medium" panose="020B0500000000000000" pitchFamily="50" charset="-128"/>
                <a:ea typeface="游ゴシック Medium" panose="020B0500000000000000" pitchFamily="50" charset="-128"/>
              </a:rPr>
              <a:t> </a:t>
            </a:r>
            <a:endParaRPr lang="ja-JP" altLang="ja-JP" sz="1100" dirty="0">
              <a:latin typeface="游ゴシック Medium" panose="020B0500000000000000" pitchFamily="50" charset="-128"/>
              <a:ea typeface="游ゴシック Medium" panose="020B0500000000000000" pitchFamily="50" charset="-128"/>
            </a:endParaRPr>
          </a:p>
          <a:p>
            <a:pPr marL="0" indent="0" eaLnBrk="0" hangingPunct="0">
              <a:buNone/>
            </a:pPr>
            <a:r>
              <a:rPr lang="ja-JP" altLang="ja-JP" sz="1100" b="1" dirty="0">
                <a:latin typeface="游ゴシック Medium" panose="020B0500000000000000" pitchFamily="50" charset="-128"/>
                <a:ea typeface="游ゴシック Medium" panose="020B0500000000000000" pitchFamily="50" charset="-128"/>
              </a:rPr>
              <a:t>６　事務局体制の整備</a:t>
            </a:r>
            <a:endParaRPr lang="ja-JP" altLang="ja-JP" sz="1100" dirty="0">
              <a:latin typeface="游ゴシック Medium" panose="020B0500000000000000" pitchFamily="50" charset="-128"/>
              <a:ea typeface="游ゴシック Medium" panose="020B0500000000000000" pitchFamily="50" charset="-128"/>
            </a:endParaRPr>
          </a:p>
          <a:p>
            <a:pPr marL="0" indent="0" eaLnBrk="0" hangingPunct="0">
              <a:buNone/>
            </a:pPr>
            <a:r>
              <a:rPr lang="ja-JP" altLang="en-US" sz="1100" dirty="0">
                <a:latin typeface="游ゴシック Medium" panose="020B0500000000000000" pitchFamily="50" charset="-128"/>
                <a:ea typeface="游ゴシック Medium" panose="020B0500000000000000" pitchFamily="50" charset="-128"/>
              </a:rPr>
              <a:t>　</a:t>
            </a:r>
            <a:r>
              <a:rPr lang="ja-JP" altLang="ja-JP" sz="1100" dirty="0">
                <a:latin typeface="游ゴシック Medium" panose="020B0500000000000000" pitchFamily="50" charset="-128"/>
                <a:ea typeface="游ゴシック Medium" panose="020B0500000000000000" pitchFamily="50" charset="-128"/>
              </a:rPr>
              <a:t>事務局は</a:t>
            </a:r>
            <a:r>
              <a:rPr lang="ja-JP" altLang="en-US" sz="1100" dirty="0">
                <a:latin typeface="游ゴシック Medium" panose="020B0500000000000000" pitchFamily="50" charset="-128"/>
                <a:ea typeface="游ゴシック Medium" panose="020B0500000000000000" pitchFamily="50" charset="-128"/>
              </a:rPr>
              <a:t>、</a:t>
            </a:r>
            <a:r>
              <a:rPr lang="ja-JP" altLang="ja-JP" sz="1100" dirty="0">
                <a:latin typeface="游ゴシック Medium" panose="020B0500000000000000" pitchFamily="50" charset="-128"/>
                <a:ea typeface="游ゴシック Medium" panose="020B0500000000000000" pitchFamily="50" charset="-128"/>
              </a:rPr>
              <a:t>センターの円滑な事業経営を支える組織であり、その体制の充実・強化を図ることは、会員の幸せとセンターの発展に直結します。風通しの良い職場で、職員一人</a:t>
            </a:r>
            <a:r>
              <a:rPr lang="ja-JP" altLang="en-US" sz="1100" dirty="0">
                <a:latin typeface="游ゴシック Medium" panose="020B0500000000000000" pitchFamily="50" charset="-128"/>
                <a:ea typeface="游ゴシック Medium" panose="020B0500000000000000" pitchFamily="50" charset="-128"/>
              </a:rPr>
              <a:t>ひとり</a:t>
            </a:r>
            <a:r>
              <a:rPr lang="ja-JP" altLang="ja-JP" sz="1100" dirty="0">
                <a:latin typeface="游ゴシック Medium" panose="020B0500000000000000" pitchFamily="50" charset="-128"/>
                <a:ea typeface="游ゴシック Medium" panose="020B0500000000000000" pitchFamily="50" charset="-128"/>
              </a:rPr>
              <a:t>が伸び伸びと能力を発揮し、公正で客観的な評価と処遇への反映が可能となるよう、新人事評価制度の運用を工夫して、組織の活性化に努めました。また、中期経営計画の着実な推進、並びに会員及び事業実績の拡大、さらにはインボイス制度へ的確に対応するため、本年</a:t>
            </a:r>
            <a:r>
              <a:rPr lang="ja-JP" altLang="en-US" sz="1100" dirty="0">
                <a:latin typeface="游ゴシック Medium" panose="020B0500000000000000" pitchFamily="50" charset="-128"/>
                <a:ea typeface="游ゴシック Medium" panose="020B0500000000000000" pitchFamily="50" charset="-128"/>
              </a:rPr>
              <a:t>１</a:t>
            </a:r>
            <a:r>
              <a:rPr lang="ja-JP" altLang="ja-JP" sz="1100" dirty="0">
                <a:latin typeface="游ゴシック Medium" panose="020B0500000000000000" pitchFamily="50" charset="-128"/>
                <a:ea typeface="游ゴシック Medium" panose="020B0500000000000000" pitchFamily="50" charset="-128"/>
              </a:rPr>
              <a:t>月・２月の人事異動・組織改正により新たに</a:t>
            </a:r>
            <a:r>
              <a:rPr lang="ja-JP" altLang="en-US" sz="1100" dirty="0">
                <a:latin typeface="游ゴシック Medium" panose="020B0500000000000000" pitchFamily="50" charset="-128"/>
                <a:ea typeface="游ゴシック Medium" panose="020B0500000000000000" pitchFamily="50" charset="-128"/>
              </a:rPr>
              <a:t>３</a:t>
            </a:r>
            <a:r>
              <a:rPr lang="ja-JP" altLang="ja-JP" sz="1100" dirty="0">
                <a:latin typeface="游ゴシック Medium" panose="020B0500000000000000" pitchFamily="50" charset="-128"/>
                <a:ea typeface="游ゴシック Medium" panose="020B0500000000000000" pitchFamily="50" charset="-128"/>
              </a:rPr>
              <a:t>名の主任昇任、横断的なバックオフィス業務を所掌する「業務支援係」の設置、これまでの「営業開発係」を発展させた「営業開発チーム」</a:t>
            </a:r>
            <a:r>
              <a:rPr lang="ja-JP" altLang="en-US" sz="1100" dirty="0">
                <a:latin typeface="游ゴシック Medium" panose="020B0500000000000000" pitchFamily="50" charset="-128"/>
                <a:ea typeface="游ゴシック Medium" panose="020B0500000000000000" pitchFamily="50" charset="-128"/>
              </a:rPr>
              <a:t>の新規設置</a:t>
            </a:r>
            <a:r>
              <a:rPr lang="ja-JP" altLang="ja-JP" sz="1100" dirty="0">
                <a:latin typeface="游ゴシック Medium" panose="020B0500000000000000" pitchFamily="50" charset="-128"/>
                <a:ea typeface="游ゴシック Medium" panose="020B0500000000000000" pitchFamily="50" charset="-128"/>
              </a:rPr>
              <a:t>など、事務局体制の整備を図りました。</a:t>
            </a:r>
            <a:endParaRPr lang="en-US" altLang="ja-JP" sz="1100" dirty="0">
              <a:latin typeface="游ゴシック Medium" panose="020B0500000000000000" pitchFamily="50" charset="-128"/>
              <a:ea typeface="游ゴシック Medium" panose="020B0500000000000000" pitchFamily="50" charset="-128"/>
            </a:endParaRPr>
          </a:p>
          <a:p>
            <a:pPr marL="0" indent="0" eaLnBrk="0" hangingPunct="0">
              <a:buNone/>
            </a:pPr>
            <a:endParaRPr lang="en-US" altLang="ja-JP" sz="1100" dirty="0">
              <a:latin typeface="游ゴシック Medium" panose="020B0500000000000000" pitchFamily="50" charset="-128"/>
              <a:ea typeface="游ゴシック Medium" panose="020B0500000000000000" pitchFamily="50" charset="-128"/>
            </a:endParaRPr>
          </a:p>
          <a:p>
            <a:pPr marL="0" indent="0" eaLnBrk="0" fontAlgn="base" hangingPunct="0">
              <a:buNone/>
            </a:pPr>
            <a:r>
              <a:rPr lang="ja-JP" altLang="ja-JP" sz="1100" b="1" kern="1200" dirty="0">
                <a:solidFill>
                  <a:srgbClr val="000000"/>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７　</a:t>
            </a:r>
            <a:r>
              <a:rPr lang="ja-JP" altLang="ja-JP"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会員数</a:t>
            </a:r>
            <a:r>
              <a:rPr lang="ja-JP" altLang="en-US" sz="1100" b="1" dirty="0">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ja-JP" sz="1100" b="1"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事業実績</a:t>
            </a:r>
            <a:r>
              <a:rPr lang="ja-JP" altLang="en-US" sz="1100" b="1" dirty="0">
                <a:latin typeface="游ゴシック Medium" panose="020B0500000000000000" pitchFamily="50" charset="-128"/>
                <a:ea typeface="游ゴシック Medium" panose="020B0500000000000000" pitchFamily="50" charset="-128"/>
                <a:cs typeface="Times New Roman" panose="02020603050405020304" pitchFamily="18" charset="0"/>
              </a:rPr>
              <a:t>・就業延人員</a:t>
            </a:r>
            <a:endParaRPr lang="ja-JP" altLang="ja-JP" sz="1100" dirty="0">
              <a:effectLst/>
              <a:latin typeface="游ゴシック Medium" panose="020B0500000000000000" pitchFamily="50" charset="-128"/>
              <a:ea typeface="游ゴシック Medium" panose="020B0500000000000000" pitchFamily="50" charset="-128"/>
              <a:cs typeface="ＭＳ Ｐゴシック" panose="020B0600070205080204" pitchFamily="50" charset="-128"/>
            </a:endParaRPr>
          </a:p>
          <a:p>
            <a:pPr marL="0" indent="0" algn="just">
              <a:buNone/>
            </a:pP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事業計画では令和</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年度目標値として、会員数</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３１５</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名以上・事業費総額</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５</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億</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８</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９３３</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万円以上</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請負</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４</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億</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６８３</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万円、派遣</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９</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７２３</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万円</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・就業延人員</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９７</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３８０人</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を掲げました。</a:t>
            </a:r>
            <a:r>
              <a:rPr lang="ja-JP" altLang="en-US"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前</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述したように、経営改革及び諸施策に積極的に取り組んだ結果、会員数は</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en-US"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３１６</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名と目標値を</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クリアしました。</a:t>
            </a:r>
            <a:r>
              <a:rPr lang="ja-JP" altLang="ja-JP" sz="1100" kern="12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また、事業費総額は、</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市から物価高騰に伴う燃料費等支援金事業受付業務</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等</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を受注した結果、請負は</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５</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億</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９７５</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万円と初めて５億円の大台に乗り、</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目標値</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を大きく超えました。</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派遣も市からのマイナンバーカード交付事務補助業務が増加して、</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億</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２</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２０８万円と</a:t>
            </a:r>
            <a:r>
              <a:rPr lang="ja-JP"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目標値をクリア</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しました。就業延人員は就業拡大に伴って増え</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１００</a:t>
            </a:r>
            <a:r>
              <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３８９人員とな</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り、</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目標</a:t>
            </a:r>
            <a:r>
              <a:rPr lang="ja-JP" altLang="en-US" sz="1100" kern="100" dirty="0">
                <a:latin typeface="游ゴシック Medium" panose="020B0500000000000000" pitchFamily="50" charset="-128"/>
                <a:ea typeface="游ゴシック Medium" panose="020B0500000000000000" pitchFamily="50" charset="-128"/>
                <a:cs typeface="Times New Roman" panose="02020603050405020304" pitchFamily="18" charset="0"/>
              </a:rPr>
              <a:t>値を超えて初めて１０万人員台に乗りました</a:t>
            </a:r>
            <a:r>
              <a:rPr lang="ja-JP" altLang="en-US"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rPr>
              <a:t>。</a:t>
            </a:r>
            <a:endParaRPr lang="en-US" altLang="ja-JP" sz="11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algn="just">
              <a:buNone/>
            </a:pPr>
            <a:endParaRPr lang="ja-JP" altLang="ja-JP" sz="1100" kern="100" dirty="0">
              <a:solidFill>
                <a:srgbClr val="FF0000"/>
              </a:solidFill>
              <a:effectLst/>
              <a:highlight>
                <a:srgbClr val="00FFFF"/>
              </a:highlight>
              <a:latin typeface="游ゴシック Medium" panose="020B0500000000000000" pitchFamily="50" charset="-128"/>
              <a:ea typeface="游ゴシック Medium" panose="020B0500000000000000" pitchFamily="50" charset="-128"/>
              <a:cs typeface="Times New Roman" panose="02020603050405020304" pitchFamily="18" charset="0"/>
            </a:endParaRPr>
          </a:p>
          <a:p>
            <a:pPr marL="0" indent="0" eaLnBrk="0" fontAlgn="base" hangingPunct="0">
              <a:buNone/>
            </a:pPr>
            <a:endParaRPr lang="ja-JP" altLang="ja-JP" sz="1100" dirty="0">
              <a:effectLst/>
              <a:latin typeface="HG丸ｺﾞｼｯｸM-PRO" panose="020F0400000000000000" pitchFamily="50" charset="-128"/>
              <a:ea typeface="HG丸ｺﾞｼｯｸM-PRO" panose="020F0400000000000000" pitchFamily="50" charset="-128"/>
              <a:cs typeface="ＭＳ Ｐゴシック" panose="020B0600070205080204"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en-US" altLang="ja-JP" sz="1100" dirty="0">
              <a:latin typeface="HG丸ｺﾞｼｯｸM-PRO" panose="020F0400000000000000" pitchFamily="50" charset="-128"/>
              <a:ea typeface="HG丸ｺﾞｼｯｸM-PRO" panose="020F0400000000000000" pitchFamily="50" charset="-128"/>
            </a:endParaRPr>
          </a:p>
          <a:p>
            <a:pPr marL="0" indent="0" eaLnBrk="0" hangingPunct="0">
              <a:buNone/>
            </a:pPr>
            <a:endParaRPr lang="ja-JP" altLang="ja-JP" sz="1100" dirty="0">
              <a:latin typeface="HG丸ｺﾞｼｯｸM-PRO" panose="020F0400000000000000" pitchFamily="50" charset="-128"/>
              <a:ea typeface="HG丸ｺﾞｼｯｸM-PRO" panose="020F0400000000000000" pitchFamily="50" charset="-128"/>
            </a:endParaRPr>
          </a:p>
        </p:txBody>
      </p:sp>
      <p:sp>
        <p:nvSpPr>
          <p:cNvPr id="6" name="Rectangle 2">
            <a:extLst>
              <a:ext uri="{FF2B5EF4-FFF2-40B4-BE49-F238E27FC236}">
                <a16:creationId xmlns:a16="http://schemas.microsoft.com/office/drawing/2014/main" id="{2181413B-2E94-4F93-8596-BE0234611AFF}"/>
              </a:ext>
            </a:extLst>
          </p:cNvPr>
          <p:cNvSpPr>
            <a:spLocks noGrp="1" noChangeArrowheads="1"/>
          </p:cNvSpPr>
          <p:nvPr>
            <p:ph type="title"/>
          </p:nvPr>
        </p:nvSpPr>
        <p:spPr>
          <a:xfrm>
            <a:off x="288664" y="488504"/>
            <a:ext cx="6283287"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～事業報告</a:t>
            </a:r>
            <a:r>
              <a:rPr lang="ja-JP" altLang="en-US" sz="1200" b="1" dirty="0">
                <a:latin typeface="游ゴシック Medium" panose="020B0500000000000000" pitchFamily="50" charset="-128"/>
                <a:ea typeface="游ゴシック Medium" panose="020B0500000000000000" pitchFamily="50" charset="-128"/>
              </a:rPr>
              <a:t>（添付書類） </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r>
              <a:rPr lang="ja-JP" altLang="en-US" sz="1600" b="1" dirty="0">
                <a:latin typeface="游ゴシック Medium" panose="020B0500000000000000" pitchFamily="50" charset="-128"/>
                <a:ea typeface="游ゴシック Medium" panose="020B0500000000000000" pitchFamily="50" charset="-128"/>
              </a:rPr>
              <a:t>　</a:t>
            </a:r>
            <a:br>
              <a:rPr lang="en-US" altLang="ja-JP" sz="1600" b="1" dirty="0">
                <a:latin typeface="游ゴシック Medium" panose="020B0500000000000000" pitchFamily="50" charset="-128"/>
                <a:ea typeface="游ゴシック Medium" panose="020B0500000000000000" pitchFamily="50" charset="-128"/>
              </a:rPr>
            </a:br>
            <a:r>
              <a:rPr lang="ja-JP" altLang="en-US" sz="1200" b="1" dirty="0">
                <a:latin typeface="游ゴシック Medium" panose="020B0500000000000000" pitchFamily="50" charset="-128"/>
                <a:ea typeface="游ゴシック Medium" panose="020B0500000000000000" pitchFamily="50" charset="-128"/>
              </a:rPr>
              <a:t>（１）令和４年４月１日から令和５年３月３１日までの事業報告の内容報告の件（３</a:t>
            </a:r>
            <a:r>
              <a:rPr lang="en-US" altLang="ja-JP" sz="1200" b="1" dirty="0">
                <a:latin typeface="游ゴシック Medium" panose="020B0500000000000000" pitchFamily="50" charset="-128"/>
                <a:ea typeface="游ゴシック Medium" panose="020B0500000000000000" pitchFamily="50" charset="-128"/>
              </a:rPr>
              <a:t>/</a:t>
            </a:r>
            <a:r>
              <a:rPr lang="ja-JP" altLang="en-US" sz="1200" b="1" dirty="0">
                <a:latin typeface="游ゴシック Medium" panose="020B0500000000000000" pitchFamily="50" charset="-128"/>
                <a:ea typeface="游ゴシック Medium" panose="020B0500000000000000" pitchFamily="50" charset="-128"/>
              </a:rPr>
              <a:t>５）</a:t>
            </a:r>
            <a:br>
              <a:rPr lang="en-US" altLang="ja-JP" sz="1400" b="1" dirty="0">
                <a:latin typeface="游ゴシック Medium" panose="020B0500000000000000" pitchFamily="50" charset="-128"/>
                <a:ea typeface="游ゴシック Medium" panose="020B0500000000000000" pitchFamily="50" charset="-128"/>
              </a:rPr>
            </a:br>
            <a:endParaRPr lang="ja-JP" altLang="en-US" sz="1400"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320734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E46BBC5-087C-4535-BA8F-289A71F54559}"/>
              </a:ext>
            </a:extLst>
          </p:cNvPr>
          <p:cNvSpPr>
            <a:spLocks noGrp="1" noChangeArrowheads="1"/>
          </p:cNvSpPr>
          <p:nvPr>
            <p:ph type="title"/>
          </p:nvPr>
        </p:nvSpPr>
        <p:spPr>
          <a:xfrm>
            <a:off x="335690" y="200472"/>
            <a:ext cx="6333670" cy="1646414"/>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～事業報告</a:t>
            </a:r>
            <a:r>
              <a:rPr lang="ja-JP" altLang="en-US" sz="1200" b="1" dirty="0">
                <a:latin typeface="游ゴシック Medium" panose="020B0500000000000000" pitchFamily="50" charset="-128"/>
                <a:ea typeface="游ゴシック Medium" panose="020B0500000000000000" pitchFamily="50" charset="-128"/>
              </a:rPr>
              <a:t>（添付書類） </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r>
              <a:rPr lang="ja-JP" altLang="en-US" sz="1600" b="1" dirty="0">
                <a:latin typeface="游ゴシック Medium" panose="020B0500000000000000" pitchFamily="50" charset="-128"/>
                <a:ea typeface="游ゴシック Medium" panose="020B0500000000000000" pitchFamily="50" charset="-128"/>
              </a:rPr>
              <a:t>　</a:t>
            </a:r>
            <a:br>
              <a:rPr lang="en-US" altLang="ja-JP" sz="1600" b="1" dirty="0">
                <a:latin typeface="游ゴシック Medium" panose="020B0500000000000000" pitchFamily="50" charset="-128"/>
                <a:ea typeface="游ゴシック Medium" panose="020B0500000000000000" pitchFamily="50" charset="-128"/>
              </a:rPr>
            </a:br>
            <a:r>
              <a:rPr lang="ja-JP" altLang="en-US" sz="1200" b="1" dirty="0">
                <a:latin typeface="游ゴシック Medium" panose="020B0500000000000000" pitchFamily="50" charset="-128"/>
                <a:ea typeface="游ゴシック Medium" panose="020B0500000000000000" pitchFamily="50" charset="-128"/>
              </a:rPr>
              <a:t>（１）令和４年４月１日から令和５年３月３１日までの事業報告の内容報告の件（４</a:t>
            </a:r>
            <a:r>
              <a:rPr lang="en-US" altLang="ja-JP" sz="1200" b="1" dirty="0">
                <a:latin typeface="游ゴシック Medium" panose="020B0500000000000000" pitchFamily="50" charset="-128"/>
                <a:ea typeface="游ゴシック Medium" panose="020B0500000000000000" pitchFamily="50" charset="-128"/>
              </a:rPr>
              <a:t>/</a:t>
            </a:r>
            <a:r>
              <a:rPr lang="ja-JP" altLang="en-US" sz="1200" b="1" dirty="0">
                <a:latin typeface="游ゴシック Medium" panose="020B0500000000000000" pitchFamily="50" charset="-128"/>
                <a:ea typeface="游ゴシック Medium" panose="020B0500000000000000" pitchFamily="50" charset="-128"/>
              </a:rPr>
              <a:t>５）</a:t>
            </a:r>
            <a:br>
              <a:rPr lang="en-US" altLang="ja-JP" sz="1200" b="1" dirty="0">
                <a:latin typeface="游ゴシック Medium" panose="020B0500000000000000" pitchFamily="50" charset="-128"/>
                <a:ea typeface="游ゴシック Medium" panose="020B0500000000000000" pitchFamily="50" charset="-128"/>
              </a:rPr>
            </a:br>
            <a:endParaRPr lang="ja-JP" altLang="en-US" sz="1200" b="1" dirty="0">
              <a:latin typeface="游ゴシック Medium" panose="020B0500000000000000" pitchFamily="50" charset="-128"/>
              <a:ea typeface="游ゴシック Medium" panose="020B0500000000000000" pitchFamily="50" charset="-128"/>
            </a:endParaRPr>
          </a:p>
        </p:txBody>
      </p:sp>
      <p:sp>
        <p:nvSpPr>
          <p:cNvPr id="5" name="Rectangle 3">
            <a:extLst>
              <a:ext uri="{FF2B5EF4-FFF2-40B4-BE49-F238E27FC236}">
                <a16:creationId xmlns:a16="http://schemas.microsoft.com/office/drawing/2014/main" id="{6FF8E474-440A-4676-BAC8-98C3A058DB3C}"/>
              </a:ext>
            </a:extLst>
          </p:cNvPr>
          <p:cNvSpPr txBox="1">
            <a:spLocks noChangeArrowheads="1"/>
          </p:cNvSpPr>
          <p:nvPr/>
        </p:nvSpPr>
        <p:spPr bwMode="auto">
          <a:xfrm>
            <a:off x="356274" y="2144689"/>
            <a:ext cx="6172200"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495285" indent="-495285" algn="l" rtl="0" eaLnBrk="1" fontAlgn="base" hangingPunct="1">
              <a:spcBef>
                <a:spcPct val="20000"/>
              </a:spcBef>
              <a:spcAft>
                <a:spcPct val="0"/>
              </a:spcAft>
              <a:buClr>
                <a:schemeClr val="bg2"/>
              </a:buClr>
              <a:buSzPct val="75000"/>
              <a:buFont typeface="Wingdings" pitchFamily="2" charset="2"/>
              <a:buChar char="p"/>
              <a:defRPr kumimoji="1" sz="4044">
                <a:solidFill>
                  <a:schemeClr val="tx1"/>
                </a:solidFill>
                <a:latin typeface="+mn-lt"/>
                <a:ea typeface="+mn-ea"/>
                <a:cs typeface="+mn-cs"/>
              </a:defRPr>
            </a:lvl1pPr>
            <a:lvl2pPr marL="1073117" indent="-412737" algn="l" rtl="0" eaLnBrk="1" fontAlgn="base" hangingPunct="1">
              <a:spcBef>
                <a:spcPct val="20000"/>
              </a:spcBef>
              <a:spcAft>
                <a:spcPct val="0"/>
              </a:spcAft>
              <a:buClr>
                <a:schemeClr val="tx2"/>
              </a:buClr>
              <a:buSzPct val="75000"/>
              <a:buFont typeface="Wingdings" pitchFamily="2" charset="2"/>
              <a:buChar char="n"/>
              <a:defRPr kumimoji="1" sz="3467">
                <a:solidFill>
                  <a:schemeClr val="tx1"/>
                </a:solidFill>
                <a:latin typeface="+mn-lt"/>
              </a:defRPr>
            </a:lvl2pPr>
            <a:lvl3pPr marL="1650949" indent="-330190" algn="l" rtl="0" eaLnBrk="1" fontAlgn="base" hangingPunct="1">
              <a:spcBef>
                <a:spcPct val="20000"/>
              </a:spcBef>
              <a:spcAft>
                <a:spcPct val="0"/>
              </a:spcAft>
              <a:buClr>
                <a:schemeClr val="accent1"/>
              </a:buClr>
              <a:buSzPct val="65000"/>
              <a:buFont typeface="Wingdings" pitchFamily="2" charset="2"/>
              <a:buChar char="p"/>
              <a:defRPr kumimoji="1" sz="2889">
                <a:solidFill>
                  <a:schemeClr val="tx1"/>
                </a:solidFill>
                <a:latin typeface="+mn-lt"/>
              </a:defRPr>
            </a:lvl3pPr>
            <a:lvl4pPr marL="2311329" indent="-330190" algn="l" rtl="0" eaLnBrk="1" fontAlgn="base" hangingPunct="1">
              <a:spcBef>
                <a:spcPct val="20000"/>
              </a:spcBef>
              <a:spcAft>
                <a:spcPct val="0"/>
              </a:spcAft>
              <a:buClr>
                <a:schemeClr val="bg2"/>
              </a:buClr>
              <a:buFont typeface="Wingdings" pitchFamily="2" charset="2"/>
              <a:buChar char="§"/>
              <a:defRPr kumimoji="1">
                <a:solidFill>
                  <a:schemeClr val="tx1"/>
                </a:solidFill>
                <a:latin typeface="+mn-lt"/>
              </a:defRPr>
            </a:lvl4pPr>
            <a:lvl5pPr marL="2971709"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5pPr>
            <a:lvl6pPr marL="363208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6pPr>
            <a:lvl7pPr marL="429246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7pPr>
            <a:lvl8pPr marL="4952848"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8pPr>
            <a:lvl9pPr marL="5613227" indent="-330190" algn="l" rtl="0" eaLnBrk="1" fontAlgn="base" hangingPunct="1">
              <a:spcBef>
                <a:spcPct val="20000"/>
              </a:spcBef>
              <a:spcAft>
                <a:spcPct val="0"/>
              </a:spcAft>
              <a:buClr>
                <a:schemeClr val="tx2"/>
              </a:buClr>
              <a:buSzPct val="80000"/>
              <a:buFont typeface="Wingdings" pitchFamily="2" charset="2"/>
              <a:buChar char="§"/>
              <a:defRPr kumimoji="1">
                <a:solidFill>
                  <a:schemeClr val="tx1"/>
                </a:solidFill>
                <a:latin typeface="+mn-lt"/>
              </a:defRPr>
            </a:lvl9pPr>
          </a:lstStyle>
          <a:p>
            <a:pPr marL="0" indent="0">
              <a:buNone/>
            </a:pPr>
            <a:endParaRPr lang="ja-JP" altLang="ja-JP" sz="1050" dirty="0">
              <a:latin typeface="游ゴシック Medium" panose="020B0500000000000000" pitchFamily="50" charset="-128"/>
              <a:ea typeface="游ゴシック Medium" panose="020B0500000000000000" pitchFamily="50" charset="-128"/>
            </a:endParaRPr>
          </a:p>
        </p:txBody>
      </p:sp>
      <p:graphicFrame>
        <p:nvGraphicFramePr>
          <p:cNvPr id="6" name="表 5">
            <a:extLst>
              <a:ext uri="{FF2B5EF4-FFF2-40B4-BE49-F238E27FC236}">
                <a16:creationId xmlns:a16="http://schemas.microsoft.com/office/drawing/2014/main" id="{AAD7E29D-DBDB-4648-A833-F3B31DACDC93}"/>
              </a:ext>
            </a:extLst>
          </p:cNvPr>
          <p:cNvGraphicFramePr>
            <a:graphicFrameLocks noGrp="1"/>
          </p:cNvGraphicFramePr>
          <p:nvPr>
            <p:extLst>
              <p:ext uri="{D42A27DB-BD31-4B8C-83A1-F6EECF244321}">
                <p14:modId xmlns:p14="http://schemas.microsoft.com/office/powerpoint/2010/main" val="601950028"/>
              </p:ext>
            </p:extLst>
          </p:nvPr>
        </p:nvGraphicFramePr>
        <p:xfrm>
          <a:off x="620688" y="2544965"/>
          <a:ext cx="5688632" cy="1152127"/>
        </p:xfrm>
        <a:graphic>
          <a:graphicData uri="http://schemas.openxmlformats.org/drawingml/2006/table">
            <a:tbl>
              <a:tblPr firstRow="1" firstCol="1" bandRow="1" bandCol="1">
                <a:tableStyleId>{7DF18680-E054-41AD-8BC1-D1AEF772440D}</a:tableStyleId>
              </a:tblPr>
              <a:tblGrid>
                <a:gridCol w="1944216">
                  <a:extLst>
                    <a:ext uri="{9D8B030D-6E8A-4147-A177-3AD203B41FA5}">
                      <a16:colId xmlns:a16="http://schemas.microsoft.com/office/drawing/2014/main" val="1571773936"/>
                    </a:ext>
                  </a:extLst>
                </a:gridCol>
                <a:gridCol w="3744416">
                  <a:extLst>
                    <a:ext uri="{9D8B030D-6E8A-4147-A177-3AD203B41FA5}">
                      <a16:colId xmlns:a16="http://schemas.microsoft.com/office/drawing/2014/main" val="3969111880"/>
                    </a:ext>
                  </a:extLst>
                </a:gridCol>
              </a:tblGrid>
              <a:tr h="272324">
                <a:tc>
                  <a:txBody>
                    <a:bodyPr/>
                    <a:lstStyle/>
                    <a:p>
                      <a:pPr algn="ctr">
                        <a:spcAft>
                          <a:spcPts val="0"/>
                        </a:spcAft>
                      </a:pPr>
                      <a:r>
                        <a:rPr lang="ja-JP" sz="900" b="0" kern="100" dirty="0">
                          <a:solidFill>
                            <a:schemeClr val="tx1"/>
                          </a:solidFill>
                          <a:effectLst/>
                        </a:rPr>
                        <a:t>開催年月日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900" b="0" kern="100" dirty="0">
                          <a:solidFill>
                            <a:schemeClr val="tx1"/>
                          </a:solidFill>
                          <a:effectLst/>
                        </a:rPr>
                        <a:t>主な内容</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64808493"/>
                  </a:ext>
                </a:extLst>
              </a:tr>
              <a:tr h="879803">
                <a:tc>
                  <a:txBody>
                    <a:bodyPr/>
                    <a:lstStyle/>
                    <a:p>
                      <a:pPr algn="just">
                        <a:spcAft>
                          <a:spcPts val="0"/>
                        </a:spcAft>
                      </a:pPr>
                      <a:endParaRPr lang="ja-JP" sz="900" b="0" kern="100" dirty="0">
                        <a:effectLst/>
                      </a:endParaRP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年６月</a:t>
                      </a:r>
                      <a:r>
                        <a:rPr lang="ja-JP" altLang="en-US" sz="900" b="0" kern="100" dirty="0">
                          <a:solidFill>
                            <a:schemeClr val="tx1"/>
                          </a:solidFill>
                          <a:effectLst/>
                        </a:rPr>
                        <a:t>２４</a:t>
                      </a:r>
                      <a:r>
                        <a:rPr lang="ja-JP" sz="900" b="0" kern="100" dirty="0">
                          <a:solidFill>
                            <a:schemeClr val="tx1"/>
                          </a:solidFill>
                          <a:effectLst/>
                        </a:rPr>
                        <a:t>日</a:t>
                      </a:r>
                    </a:p>
                    <a:p>
                      <a:pPr algn="just">
                        <a:spcAft>
                          <a:spcPts val="0"/>
                        </a:spcAft>
                      </a:pPr>
                      <a:r>
                        <a:rPr lang="ja-JP" altLang="en-US" sz="900" b="0" kern="100" dirty="0">
                          <a:solidFill>
                            <a:schemeClr val="tx1"/>
                          </a:solidFill>
                          <a:effectLst/>
                        </a:rPr>
                        <a:t>当センター会議室</a:t>
                      </a:r>
                      <a:endParaRPr lang="ja-JP" sz="900" b="0" kern="100" dirty="0">
                        <a:solidFill>
                          <a:schemeClr val="tx1"/>
                        </a:solidFill>
                        <a:effectLst/>
                      </a:endParaRPr>
                    </a:p>
                    <a:p>
                      <a:pPr algn="just">
                        <a:spcAft>
                          <a:spcPts val="0"/>
                        </a:spcAft>
                      </a:pPr>
                      <a:r>
                        <a:rPr lang="ja-JP" sz="900" b="0" kern="100" dirty="0">
                          <a:solidFill>
                            <a:schemeClr val="tx1"/>
                          </a:solidFill>
                          <a:effectLst/>
                        </a:rPr>
                        <a:t>会員数</a:t>
                      </a:r>
                      <a:r>
                        <a:rPr lang="ja-JP" altLang="en-US" sz="900" b="0" kern="100" dirty="0">
                          <a:solidFill>
                            <a:schemeClr val="tx1"/>
                          </a:solidFill>
                          <a:effectLst/>
                        </a:rPr>
                        <a:t>　１，３２１名</a:t>
                      </a:r>
                      <a:endParaRPr lang="ja-JP" sz="900" b="0" kern="100" dirty="0">
                        <a:solidFill>
                          <a:schemeClr val="tx1"/>
                        </a:solidFill>
                        <a:effectLst/>
                      </a:endParaRPr>
                    </a:p>
                    <a:p>
                      <a:pPr marL="127000" indent="-127000" algn="just">
                        <a:spcAft>
                          <a:spcPts val="0"/>
                        </a:spcAft>
                      </a:pPr>
                      <a:r>
                        <a:rPr lang="ja-JP" sz="900" b="0" kern="100" dirty="0">
                          <a:solidFill>
                            <a:schemeClr val="tx1"/>
                          </a:solidFill>
                          <a:effectLst/>
                        </a:rPr>
                        <a:t>出席者</a:t>
                      </a:r>
                      <a:r>
                        <a:rPr lang="ja-JP" altLang="en-US" sz="900" b="0" kern="100" dirty="0">
                          <a:solidFill>
                            <a:schemeClr val="tx1"/>
                          </a:solidFill>
                          <a:effectLst/>
                        </a:rPr>
                        <a:t>　２５名</a:t>
                      </a:r>
                      <a:endParaRPr lang="ja-JP" sz="900" b="0" kern="100" dirty="0">
                        <a:solidFill>
                          <a:schemeClr val="tx1"/>
                        </a:solidFill>
                        <a:effectLst/>
                      </a:endParaRPr>
                    </a:p>
                    <a:p>
                      <a:pPr marL="127000" indent="-127000" algn="just">
                        <a:spcAft>
                          <a:spcPts val="0"/>
                        </a:spcAft>
                      </a:pPr>
                      <a:r>
                        <a:rPr lang="en-US" sz="900" b="0" kern="100" dirty="0">
                          <a:solidFill>
                            <a:schemeClr val="tx1"/>
                          </a:solidFill>
                          <a:effectLst/>
                        </a:rPr>
                        <a:t>(</a:t>
                      </a:r>
                      <a:r>
                        <a:rPr lang="ja-JP" sz="900" b="0" kern="100" dirty="0">
                          <a:solidFill>
                            <a:schemeClr val="tx1"/>
                          </a:solidFill>
                          <a:effectLst/>
                        </a:rPr>
                        <a:t>委任</a:t>
                      </a:r>
                      <a:r>
                        <a:rPr lang="ja-JP" altLang="en-US" sz="900" b="0" kern="100" dirty="0">
                          <a:solidFill>
                            <a:schemeClr val="tx1"/>
                          </a:solidFill>
                          <a:effectLst/>
                        </a:rPr>
                        <a:t>９７１名</a:t>
                      </a:r>
                      <a:r>
                        <a:rPr lang="ja-JP" sz="900" b="0" kern="100" dirty="0">
                          <a:solidFill>
                            <a:schemeClr val="tx1"/>
                          </a:solidFill>
                          <a:effectLst/>
                        </a:rPr>
                        <a:t>・議決権行使</a:t>
                      </a:r>
                      <a:r>
                        <a:rPr lang="ja-JP" altLang="en-US" sz="900" b="0" kern="100" dirty="0">
                          <a:solidFill>
                            <a:schemeClr val="tx1"/>
                          </a:solidFill>
                          <a:effectLst/>
                        </a:rPr>
                        <a:t>２</a:t>
                      </a:r>
                      <a:r>
                        <a:rPr lang="en-US" sz="900" b="0" kern="100" dirty="0">
                          <a:solidFill>
                            <a:schemeClr val="tx1"/>
                          </a:solidFill>
                          <a:effectLst/>
                        </a:rPr>
                        <a:t>)</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tc>
                <a:tc>
                  <a:txBody>
                    <a:bodyPr/>
                    <a:lstStyle/>
                    <a:p>
                      <a:pPr algn="just">
                        <a:spcAft>
                          <a:spcPts val="0"/>
                        </a:spcAft>
                      </a:pPr>
                      <a:r>
                        <a:rPr lang="ja-JP" sz="900" b="0" kern="100" dirty="0">
                          <a:effectLst/>
                        </a:rPr>
                        <a:t>１　</a:t>
                      </a:r>
                      <a:r>
                        <a:rPr lang="ja-JP" altLang="en-US" sz="900" b="0" kern="100" dirty="0">
                          <a:effectLst/>
                        </a:rPr>
                        <a:t>令和３年度</a:t>
                      </a:r>
                      <a:r>
                        <a:rPr lang="ja-JP" sz="900" b="0" kern="100" dirty="0">
                          <a:effectLst/>
                        </a:rPr>
                        <a:t>事業報告の件</a:t>
                      </a:r>
                    </a:p>
                    <a:p>
                      <a:pPr algn="just">
                        <a:spcAft>
                          <a:spcPts val="0"/>
                        </a:spcAft>
                      </a:pPr>
                      <a:r>
                        <a:rPr lang="ja-JP" sz="900" b="0" kern="100" dirty="0">
                          <a:effectLst/>
                        </a:rPr>
                        <a:t>２　</a:t>
                      </a:r>
                      <a:r>
                        <a:rPr lang="ja-JP" altLang="en-US" sz="900" b="0" kern="100" dirty="0">
                          <a:effectLst/>
                        </a:rPr>
                        <a:t>令和３年度</a:t>
                      </a:r>
                      <a:r>
                        <a:rPr lang="ja-JP" sz="900" b="0" kern="100" dirty="0">
                          <a:effectLst/>
                        </a:rPr>
                        <a:t>決算の承認の件</a:t>
                      </a:r>
                    </a:p>
                    <a:p>
                      <a:pPr algn="just">
                        <a:spcAft>
                          <a:spcPts val="0"/>
                        </a:spcAft>
                      </a:pPr>
                      <a:r>
                        <a:rPr lang="ja-JP" sz="900" b="0" kern="100" dirty="0">
                          <a:effectLst/>
                        </a:rPr>
                        <a:t>３　</a:t>
                      </a:r>
                      <a:r>
                        <a:rPr lang="ja-JP" altLang="en-US" sz="900" b="0" kern="100" dirty="0">
                          <a:effectLst/>
                        </a:rPr>
                        <a:t>監事１名選任の件</a:t>
                      </a:r>
                      <a:endParaRPr lang="en-US" altLang="ja-JP" sz="900" b="0" kern="100" dirty="0">
                        <a:effectLst/>
                      </a:endParaRPr>
                    </a:p>
                    <a:p>
                      <a:pPr marL="0" marR="0" lvl="0" indent="0" algn="just" defTabSz="1320759" rtl="0" eaLnBrk="1" fontAlgn="auto" latinLnBrk="0" hangingPunct="1">
                        <a:lnSpc>
                          <a:spcPct val="100000"/>
                        </a:lnSpc>
                        <a:spcBef>
                          <a:spcPts val="0"/>
                        </a:spcBef>
                        <a:spcAft>
                          <a:spcPts val="0"/>
                        </a:spcAft>
                        <a:buClrTx/>
                        <a:buSzTx/>
                        <a:buFontTx/>
                        <a:buNone/>
                        <a:tabLst/>
                        <a:defRPr/>
                      </a:pPr>
                      <a:endParaRPr lang="ja-JP" altLang="ja-JP" sz="900" b="0" kern="100" dirty="0">
                        <a:effectLst/>
                      </a:endParaRPr>
                    </a:p>
                    <a:p>
                      <a:pPr algn="just">
                        <a:spcAft>
                          <a:spcPts val="0"/>
                        </a:spcAft>
                      </a:pPr>
                      <a:endParaRPr lang="ja-JP" sz="900" b="0" kern="100" dirty="0">
                        <a:effectLst/>
                        <a:latin typeface="游ゴシック Medium" panose="020B0500000000000000" pitchFamily="50" charset="-128"/>
                        <a:ea typeface="游ゴシック Medium" panose="020B0500000000000000" pitchFamily="50" charset="-128"/>
                      </a:endParaRPr>
                    </a:p>
                  </a:txBody>
                  <a:tcPr marL="68580" marR="68580" marT="0" marB="0" anchor="ctr"/>
                </a:tc>
                <a:extLst>
                  <a:ext uri="{0D108BD9-81ED-4DB2-BD59-A6C34878D82A}">
                    <a16:rowId xmlns:a16="http://schemas.microsoft.com/office/drawing/2014/main" val="3126544738"/>
                  </a:ext>
                </a:extLst>
              </a:tr>
            </a:tbl>
          </a:graphicData>
        </a:graphic>
      </p:graphicFrame>
      <p:sp>
        <p:nvSpPr>
          <p:cNvPr id="7" name="Rectangle 1">
            <a:extLst>
              <a:ext uri="{FF2B5EF4-FFF2-40B4-BE49-F238E27FC236}">
                <a16:creationId xmlns:a16="http://schemas.microsoft.com/office/drawing/2014/main" id="{9556E583-DE3E-4758-A958-F9D574728BA5}"/>
              </a:ext>
            </a:extLst>
          </p:cNvPr>
          <p:cNvSpPr>
            <a:spLocks noChangeArrowheads="1"/>
          </p:cNvSpPr>
          <p:nvPr/>
        </p:nvSpPr>
        <p:spPr bwMode="auto">
          <a:xfrm>
            <a:off x="188640" y="2095836"/>
            <a:ext cx="5720368" cy="453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ja-JP" sz="1300" b="1"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Ⅲ</a:t>
            </a:r>
            <a:r>
              <a:rPr kumimoji="0" lang="ja-JP" altLang="en-US" sz="1300" b="1"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kumimoji="0" lang="ja-JP" altLang="ja-JP" sz="1300" b="1"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総会、理事会及び委員会等の開催状況</a:t>
            </a:r>
            <a:br>
              <a:rPr kumimoji="0" lang="en-US" altLang="ja-JP"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br>
            <a:r>
              <a:rPr kumimoji="0" lang="ja-JP" altLang="en-US"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　</a:t>
            </a:r>
            <a:r>
              <a:rPr lang="ja-JP" altLang="en-US" sz="1050" dirty="0">
                <a:latin typeface="游ゴシック Medium" panose="020B0500000000000000" pitchFamily="50" charset="-128"/>
                <a:ea typeface="游ゴシック Medium" panose="020B0500000000000000" pitchFamily="50" charset="-128"/>
                <a:cs typeface="Times New Roman" panose="02020603050405020304" pitchFamily="18" charset="0"/>
              </a:rPr>
              <a:t>  </a:t>
            </a:r>
            <a:r>
              <a:rPr kumimoji="0" lang="ja-JP" altLang="ja-JP"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（１）</a:t>
            </a:r>
            <a:r>
              <a:rPr kumimoji="0" lang="ja-JP" altLang="en-US"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第１</a:t>
            </a:r>
            <a:r>
              <a:rPr kumimoji="0" lang="en-US" altLang="ja-JP"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2</a:t>
            </a:r>
            <a:r>
              <a:rPr kumimoji="0" lang="ja-JP" altLang="en-US"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回</a:t>
            </a:r>
            <a:r>
              <a:rPr kumimoji="0" lang="ja-JP" altLang="ja-JP"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定時社員総会</a:t>
            </a:r>
            <a:endParaRPr kumimoji="0" lang="ja-JP" altLang="ja-JP" sz="105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8" name="正方形/長方形 7">
            <a:extLst>
              <a:ext uri="{FF2B5EF4-FFF2-40B4-BE49-F238E27FC236}">
                <a16:creationId xmlns:a16="http://schemas.microsoft.com/office/drawing/2014/main" id="{E7A4B5BD-54F9-470C-A65B-E9AC1E02BFB8}"/>
              </a:ext>
            </a:extLst>
          </p:cNvPr>
          <p:cNvSpPr/>
          <p:nvPr/>
        </p:nvSpPr>
        <p:spPr>
          <a:xfrm>
            <a:off x="476672" y="3728865"/>
            <a:ext cx="992579" cy="253916"/>
          </a:xfrm>
          <a:prstGeom prst="rect">
            <a:avLst/>
          </a:prstGeom>
        </p:spPr>
        <p:txBody>
          <a:bodyPr wrap="none">
            <a:spAutoFit/>
          </a:bodyPr>
          <a:lstStyle/>
          <a:p>
            <a:pPr algn="just">
              <a:spcAft>
                <a:spcPts val="0"/>
              </a:spcAft>
            </a:pPr>
            <a:r>
              <a:rPr lang="ja-JP" altLang="ja-JP" sz="1050" kern="100" dirty="0">
                <a:latin typeface="游ゴシック Medium" panose="020B0500000000000000" pitchFamily="50" charset="-128"/>
                <a:ea typeface="游ゴシック Medium" panose="020B0500000000000000" pitchFamily="50" charset="-128"/>
                <a:cs typeface="Times New Roman" panose="02020603050405020304" pitchFamily="18" charset="0"/>
              </a:rPr>
              <a:t>（２）理事会</a:t>
            </a:r>
            <a:endParaRPr lang="ja-JP" altLang="ja-JP" sz="105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5C557AFC-0CAF-45EF-8753-B659920452DE}"/>
              </a:ext>
            </a:extLst>
          </p:cNvPr>
          <p:cNvGraphicFramePr>
            <a:graphicFrameLocks noGrp="1"/>
          </p:cNvGraphicFramePr>
          <p:nvPr>
            <p:extLst>
              <p:ext uri="{D42A27DB-BD31-4B8C-83A1-F6EECF244321}">
                <p14:modId xmlns:p14="http://schemas.microsoft.com/office/powerpoint/2010/main" val="3904260306"/>
              </p:ext>
            </p:extLst>
          </p:nvPr>
        </p:nvGraphicFramePr>
        <p:xfrm>
          <a:off x="620688" y="3939662"/>
          <a:ext cx="5730550" cy="5918200"/>
        </p:xfrm>
        <a:graphic>
          <a:graphicData uri="http://schemas.openxmlformats.org/drawingml/2006/table">
            <a:tbl>
              <a:tblPr firstRow="1" firstCol="1" bandRow="1" bandCol="1">
                <a:tableStyleId>{7DF18680-E054-41AD-8BC1-D1AEF772440D}</a:tableStyleId>
              </a:tblPr>
              <a:tblGrid>
                <a:gridCol w="1941015">
                  <a:extLst>
                    <a:ext uri="{9D8B030D-6E8A-4147-A177-3AD203B41FA5}">
                      <a16:colId xmlns:a16="http://schemas.microsoft.com/office/drawing/2014/main" val="2954761158"/>
                    </a:ext>
                  </a:extLst>
                </a:gridCol>
                <a:gridCol w="3789535">
                  <a:extLst>
                    <a:ext uri="{9D8B030D-6E8A-4147-A177-3AD203B41FA5}">
                      <a16:colId xmlns:a16="http://schemas.microsoft.com/office/drawing/2014/main" val="3962821269"/>
                    </a:ext>
                  </a:extLst>
                </a:gridCol>
              </a:tblGrid>
              <a:tr h="138127">
                <a:tc>
                  <a:txBody>
                    <a:bodyPr/>
                    <a:lstStyle/>
                    <a:p>
                      <a:pPr algn="ctr">
                        <a:spcAft>
                          <a:spcPts val="0"/>
                        </a:spcAft>
                      </a:pPr>
                      <a:r>
                        <a:rPr lang="ja-JP" sz="900" b="0" kern="100" dirty="0">
                          <a:solidFill>
                            <a:schemeClr val="tx1"/>
                          </a:solidFill>
                          <a:effectLst/>
                        </a:rPr>
                        <a:t>開催年月日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tc>
                <a:tc>
                  <a:txBody>
                    <a:bodyPr/>
                    <a:lstStyle/>
                    <a:p>
                      <a:pPr algn="ctr">
                        <a:spcAft>
                          <a:spcPts val="0"/>
                        </a:spcAft>
                      </a:pPr>
                      <a:r>
                        <a:rPr lang="ja-JP" sz="900" b="0" kern="100" dirty="0">
                          <a:solidFill>
                            <a:schemeClr val="tx1"/>
                          </a:solidFill>
                          <a:effectLst/>
                        </a:rPr>
                        <a:t>主な内容</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tc>
                <a:extLst>
                  <a:ext uri="{0D108BD9-81ED-4DB2-BD59-A6C34878D82A}">
                    <a16:rowId xmlns:a16="http://schemas.microsoft.com/office/drawing/2014/main" val="815190666"/>
                  </a:ext>
                </a:extLst>
              </a:tr>
              <a:tr h="422542">
                <a:tc>
                  <a:txBody>
                    <a:bodyPr/>
                    <a:lstStyle/>
                    <a:p>
                      <a:pPr algn="just">
                        <a:spcAft>
                          <a:spcPts val="0"/>
                        </a:spcAft>
                      </a:pPr>
                      <a:r>
                        <a:rPr lang="ja-JP" sz="900" b="0" kern="100" dirty="0">
                          <a:solidFill>
                            <a:schemeClr val="tx1"/>
                          </a:solidFill>
                          <a:effectLst/>
                        </a:rPr>
                        <a:t>第１回</a:t>
                      </a:r>
                    </a:p>
                    <a:p>
                      <a:pPr algn="just">
                        <a:spcAft>
                          <a:spcPts val="0"/>
                        </a:spcAft>
                      </a:pPr>
                      <a:r>
                        <a:rPr lang="ja-JP" altLang="en-US" sz="900" b="0" kern="100" dirty="0">
                          <a:solidFill>
                            <a:schemeClr val="tx1"/>
                          </a:solidFill>
                          <a:effectLst/>
                        </a:rPr>
                        <a:t>令和４年４月２２日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marL="127000" indent="-127000" algn="just">
                        <a:spcAft>
                          <a:spcPts val="0"/>
                        </a:spcAft>
                      </a:pPr>
                      <a:r>
                        <a:rPr lang="ja-JP" sz="900" b="0" kern="100" dirty="0">
                          <a:effectLst/>
                        </a:rPr>
                        <a:t>１　</a:t>
                      </a:r>
                      <a:r>
                        <a:rPr lang="ja-JP" altLang="en-US" sz="900" b="0" kern="100" dirty="0">
                          <a:effectLst/>
                        </a:rPr>
                        <a:t>会員の入会について</a:t>
                      </a:r>
                      <a:endParaRPr lang="ja-JP" sz="900" b="0" kern="100" dirty="0">
                        <a:effectLst/>
                      </a:endParaRPr>
                    </a:p>
                    <a:p>
                      <a:pPr marL="127000" indent="-127000" algn="just">
                        <a:spcAft>
                          <a:spcPts val="0"/>
                        </a:spcAft>
                      </a:pPr>
                      <a:r>
                        <a:rPr lang="ja-JP" sz="900" b="0" kern="100" dirty="0">
                          <a:effectLst/>
                        </a:rPr>
                        <a:t>２</a:t>
                      </a:r>
                      <a:r>
                        <a:rPr lang="ja-JP" altLang="en-US" sz="900" b="0" kern="100" dirty="0">
                          <a:effectLst/>
                        </a:rPr>
                        <a:t>　監事候補者の選任について</a:t>
                      </a:r>
                      <a:endParaRPr lang="ja-JP" sz="900" b="0" kern="100" dirty="0">
                        <a:effectLst/>
                      </a:endParaRPr>
                    </a:p>
                    <a:p>
                      <a:pPr marL="254000" indent="-254000" algn="just">
                        <a:spcAft>
                          <a:spcPts val="0"/>
                        </a:spcAft>
                      </a:pPr>
                      <a:r>
                        <a:rPr lang="ja-JP" sz="900" b="0" kern="100" dirty="0">
                          <a:effectLst/>
                        </a:rPr>
                        <a:t>３　</a:t>
                      </a:r>
                      <a:r>
                        <a:rPr lang="ja-JP" altLang="en-US" sz="900" b="0" kern="100" dirty="0">
                          <a:effectLst/>
                        </a:rPr>
                        <a:t>第１２回定時社員総会の招集決定について　</a:t>
                      </a:r>
                      <a:r>
                        <a:rPr lang="ja-JP" sz="900" b="0" kern="100" dirty="0">
                          <a:effectLst/>
                        </a:rPr>
                        <a:t>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126312799"/>
                  </a:ext>
                </a:extLst>
              </a:tr>
              <a:tr h="497279">
                <a:tc>
                  <a:txBody>
                    <a:bodyPr/>
                    <a:lstStyle/>
                    <a:p>
                      <a:pPr algn="just">
                        <a:spcAft>
                          <a:spcPts val="0"/>
                        </a:spcAft>
                      </a:pPr>
                      <a:r>
                        <a:rPr lang="ja-JP" sz="900" b="0" kern="100" dirty="0">
                          <a:solidFill>
                            <a:schemeClr val="tx1"/>
                          </a:solidFill>
                          <a:effectLst/>
                        </a:rPr>
                        <a:t>第２回</a:t>
                      </a:r>
                      <a:r>
                        <a:rPr lang="ja-JP" altLang="en-US" sz="900" b="0" kern="100" dirty="0">
                          <a:solidFill>
                            <a:schemeClr val="tx1"/>
                          </a:solidFill>
                          <a:effectLst/>
                        </a:rPr>
                        <a:t>　</a:t>
                      </a:r>
                      <a:endParaRPr lang="ja-JP" sz="900" b="0" kern="100" dirty="0">
                        <a:solidFill>
                          <a:schemeClr val="tx1"/>
                        </a:solidFill>
                        <a:effectLst/>
                      </a:endParaRP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年５月</a:t>
                      </a:r>
                      <a:r>
                        <a:rPr lang="ja-JP" altLang="en-US" sz="900" b="0" kern="100" dirty="0">
                          <a:solidFill>
                            <a:schemeClr val="tx1"/>
                          </a:solidFill>
                          <a:effectLst/>
                        </a:rPr>
                        <a:t>２７</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a:t>
                      </a:r>
                      <a:r>
                        <a:rPr lang="ja-JP" altLang="en-US" sz="900" b="0" kern="100" dirty="0">
                          <a:effectLst/>
                        </a:rPr>
                        <a:t>会員の入会について</a:t>
                      </a:r>
                      <a:endParaRPr lang="en-US" altLang="ja-JP" sz="900" b="0" kern="100" dirty="0">
                        <a:effectLst/>
                      </a:endParaRPr>
                    </a:p>
                    <a:p>
                      <a:pPr algn="just">
                        <a:spcAft>
                          <a:spcPts val="0"/>
                        </a:spcAft>
                      </a:pPr>
                      <a:r>
                        <a:rPr lang="ja-JP" altLang="en-US" sz="900" b="0" kern="100" dirty="0">
                          <a:effectLst/>
                        </a:rPr>
                        <a:t>２　令和３年度計算書類等の承認について</a:t>
                      </a:r>
                      <a:endParaRPr lang="ja-JP" sz="900" b="0" kern="100" dirty="0">
                        <a:effectLst/>
                      </a:endParaRPr>
                    </a:p>
                    <a:p>
                      <a:pPr algn="just">
                        <a:spcAft>
                          <a:spcPts val="0"/>
                        </a:spcAft>
                      </a:pPr>
                      <a:r>
                        <a:rPr lang="ja-JP" sz="900" b="0" kern="100" dirty="0">
                          <a:effectLst/>
                        </a:rPr>
                        <a:t>３　</a:t>
                      </a:r>
                      <a:r>
                        <a:rPr lang="ja-JP" altLang="en-US" sz="900" b="0" kern="100" dirty="0">
                          <a:effectLst/>
                        </a:rPr>
                        <a:t>第１２回定時社員総会に付すべき議案について　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4047111975"/>
                  </a:ext>
                </a:extLst>
              </a:tr>
              <a:tr h="490585">
                <a:tc>
                  <a:txBody>
                    <a:bodyPr/>
                    <a:lstStyle/>
                    <a:p>
                      <a:pPr algn="just">
                        <a:spcAft>
                          <a:spcPts val="0"/>
                        </a:spcAft>
                      </a:pPr>
                      <a:r>
                        <a:rPr lang="ja-JP" sz="900" b="0" kern="100" dirty="0">
                          <a:solidFill>
                            <a:schemeClr val="tx1"/>
                          </a:solidFill>
                          <a:effectLst/>
                        </a:rPr>
                        <a:t>第３回</a:t>
                      </a:r>
                    </a:p>
                    <a:p>
                      <a:pPr algn="just">
                        <a:spcAft>
                          <a:spcPts val="0"/>
                        </a:spcAft>
                      </a:pPr>
                      <a:r>
                        <a:rPr lang="ja-JP" altLang="en-US" sz="900" b="0" kern="100" dirty="0">
                          <a:solidFill>
                            <a:schemeClr val="tx1"/>
                          </a:solidFill>
                          <a:effectLst/>
                        </a:rPr>
                        <a:t>令和４年</a:t>
                      </a:r>
                      <a:r>
                        <a:rPr lang="ja-JP" sz="900" b="0" kern="100" dirty="0">
                          <a:solidFill>
                            <a:schemeClr val="tx1"/>
                          </a:solidFill>
                          <a:effectLst/>
                        </a:rPr>
                        <a:t>６月</a:t>
                      </a:r>
                      <a:r>
                        <a:rPr lang="ja-JP" altLang="en-US" sz="900" b="0" kern="100" dirty="0">
                          <a:solidFill>
                            <a:schemeClr val="tx1"/>
                          </a:solidFill>
                          <a:effectLst/>
                        </a:rPr>
                        <a:t>２４日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endParaRPr>
                    </a:p>
                  </a:txBody>
                  <a:tcPr marL="63864" marR="63864" marT="0" marB="0" anchor="ctr"/>
                </a:tc>
                <a:tc>
                  <a:txBody>
                    <a:bodyPr/>
                    <a:lstStyle/>
                    <a:p>
                      <a:pPr algn="just">
                        <a:spcAft>
                          <a:spcPts val="0"/>
                        </a:spcAft>
                      </a:pPr>
                      <a:r>
                        <a:rPr lang="ja-JP" sz="900" b="0" kern="100" dirty="0">
                          <a:effectLst/>
                        </a:rPr>
                        <a:t>１　</a:t>
                      </a:r>
                      <a:r>
                        <a:rPr lang="ja-JP" altLang="ja-JP" sz="900" b="0" kern="100" dirty="0">
                          <a:effectLst/>
                        </a:rPr>
                        <a:t>会員の入会</a:t>
                      </a:r>
                      <a:r>
                        <a:rPr lang="ja-JP" altLang="en-US" sz="900" b="0" kern="100" dirty="0">
                          <a:effectLst/>
                        </a:rPr>
                        <a:t>について</a:t>
                      </a:r>
                      <a:endParaRPr lang="ja-JP" sz="900" b="0" kern="100" dirty="0">
                        <a:effectLst/>
                      </a:endParaRPr>
                    </a:p>
                    <a:p>
                      <a:pPr algn="just">
                        <a:spcAft>
                          <a:spcPts val="0"/>
                        </a:spcAft>
                      </a:pPr>
                      <a:r>
                        <a:rPr lang="ja-JP" sz="900" b="0" kern="100" dirty="0">
                          <a:effectLst/>
                        </a:rPr>
                        <a:t>２　</a:t>
                      </a:r>
                      <a:r>
                        <a:rPr lang="ja-JP" altLang="en-US" sz="900" b="0" kern="100" dirty="0">
                          <a:effectLst/>
                        </a:rPr>
                        <a:t>「フードドライブ活動」への参画</a:t>
                      </a:r>
                      <a:r>
                        <a:rPr lang="ja-JP" altLang="ja-JP" sz="900" b="0" kern="100" dirty="0">
                          <a:effectLst/>
                        </a:rPr>
                        <a:t>について</a:t>
                      </a:r>
                    </a:p>
                    <a:p>
                      <a:pPr algn="just">
                        <a:spcAft>
                          <a:spcPts val="0"/>
                        </a:spcAft>
                      </a:pPr>
                      <a:r>
                        <a:rPr lang="ja-JP" sz="900" b="0" kern="100" dirty="0">
                          <a:effectLst/>
                        </a:rPr>
                        <a:t>３　</a:t>
                      </a:r>
                      <a:r>
                        <a:rPr lang="ja-JP" altLang="en-US" sz="900" b="0" kern="100" dirty="0">
                          <a:effectLst/>
                        </a:rPr>
                        <a:t>費用弁償規程におけるシルバーパス取扱要領について　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1904888073"/>
                  </a:ext>
                </a:extLst>
              </a:tr>
              <a:tr h="490585">
                <a:tc>
                  <a:txBody>
                    <a:bodyPr/>
                    <a:lstStyle/>
                    <a:p>
                      <a:pPr algn="just">
                        <a:spcAft>
                          <a:spcPts val="0"/>
                        </a:spcAft>
                      </a:pPr>
                      <a:r>
                        <a:rPr lang="ja-JP" sz="900" b="0" kern="100" dirty="0">
                          <a:solidFill>
                            <a:schemeClr val="tx1"/>
                          </a:solidFill>
                          <a:effectLst/>
                        </a:rPr>
                        <a:t>第４回</a:t>
                      </a: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年７月</a:t>
                      </a:r>
                      <a:r>
                        <a:rPr lang="ja-JP" altLang="en-US" sz="900" b="0" kern="100" dirty="0">
                          <a:solidFill>
                            <a:schemeClr val="tx1"/>
                          </a:solidFill>
                          <a:effectLst/>
                        </a:rPr>
                        <a:t>２２</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会員</a:t>
                      </a:r>
                      <a:r>
                        <a:rPr lang="ja-JP" altLang="en-US" sz="900" b="0" kern="100" dirty="0">
                          <a:effectLst/>
                        </a:rPr>
                        <a:t>の</a:t>
                      </a:r>
                      <a:r>
                        <a:rPr lang="ja-JP" sz="900" b="0" kern="100" dirty="0">
                          <a:effectLst/>
                        </a:rPr>
                        <a:t>入会について　</a:t>
                      </a:r>
                    </a:p>
                    <a:p>
                      <a:pPr algn="just">
                        <a:spcAft>
                          <a:spcPts val="0"/>
                        </a:spcAft>
                      </a:pPr>
                      <a:r>
                        <a:rPr lang="ja-JP" sz="900" b="0" kern="100" dirty="0">
                          <a:effectLst/>
                        </a:rPr>
                        <a:t>２　</a:t>
                      </a:r>
                      <a:r>
                        <a:rPr lang="ja-JP" altLang="en-US" sz="900" b="0" kern="100" dirty="0">
                          <a:effectLst/>
                        </a:rPr>
                        <a:t>安全巡回強化月間について　　</a:t>
                      </a:r>
                      <a:endParaRPr lang="en-US" altLang="ja-JP" sz="900" b="0" kern="100" dirty="0">
                        <a:effectLst/>
                      </a:endParaRPr>
                    </a:p>
                    <a:p>
                      <a:pPr algn="just">
                        <a:spcAft>
                          <a:spcPts val="0"/>
                        </a:spcAft>
                      </a:pPr>
                      <a:r>
                        <a:rPr lang="ja-JP" altLang="en-US" sz="900" b="0" kern="100" dirty="0">
                          <a:effectLst/>
                        </a:rPr>
                        <a:t>３　令和５年度受託単価及び配分金単価（公共）について　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1036443054"/>
                  </a:ext>
                </a:extLst>
              </a:tr>
              <a:tr h="461862">
                <a:tc>
                  <a:txBody>
                    <a:bodyPr/>
                    <a:lstStyle/>
                    <a:p>
                      <a:pPr algn="just">
                        <a:spcAft>
                          <a:spcPts val="0"/>
                        </a:spcAft>
                      </a:pPr>
                      <a:r>
                        <a:rPr lang="ja-JP" sz="900" b="0" kern="100" dirty="0">
                          <a:solidFill>
                            <a:schemeClr val="tx1"/>
                          </a:solidFill>
                          <a:effectLst/>
                        </a:rPr>
                        <a:t>第５回</a:t>
                      </a:r>
                      <a:endParaRPr lang="en-US" altLang="ja-JP" sz="900" b="0" kern="100" dirty="0">
                        <a:solidFill>
                          <a:schemeClr val="tx1"/>
                        </a:solidFill>
                        <a:effectLst/>
                      </a:endParaRP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年８月</a:t>
                      </a:r>
                      <a:r>
                        <a:rPr lang="ja-JP" altLang="en-US" sz="900" b="0" kern="100" dirty="0">
                          <a:solidFill>
                            <a:schemeClr val="tx1"/>
                          </a:solidFill>
                          <a:effectLst/>
                        </a:rPr>
                        <a:t>２６</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会員</a:t>
                      </a:r>
                      <a:r>
                        <a:rPr lang="ja-JP" altLang="en-US" sz="900" b="0" kern="100" dirty="0">
                          <a:effectLst/>
                        </a:rPr>
                        <a:t>の</a:t>
                      </a:r>
                      <a:r>
                        <a:rPr lang="ja-JP" sz="900" b="0" kern="100" dirty="0">
                          <a:effectLst/>
                        </a:rPr>
                        <a:t>入会について</a:t>
                      </a:r>
                    </a:p>
                    <a:p>
                      <a:pPr marL="254000" indent="-254000" algn="just">
                        <a:spcAft>
                          <a:spcPts val="0"/>
                        </a:spcAft>
                      </a:pPr>
                      <a:r>
                        <a:rPr lang="ja-JP" sz="900" b="0" kern="100" dirty="0">
                          <a:effectLst/>
                        </a:rPr>
                        <a:t>２</a:t>
                      </a:r>
                      <a:r>
                        <a:rPr lang="ja-JP" altLang="en-US" sz="900" b="0" kern="100" dirty="0">
                          <a:effectLst/>
                        </a:rPr>
                        <a:t>　事務処理運営要綱の廃止について　</a:t>
                      </a:r>
                      <a:endParaRPr lang="en-US" altLang="ja-JP" sz="900" b="0" kern="100" dirty="0">
                        <a:effectLst/>
                      </a:endParaRPr>
                    </a:p>
                    <a:p>
                      <a:pPr marL="254000" indent="-254000" algn="just">
                        <a:spcAft>
                          <a:spcPts val="0"/>
                        </a:spcAft>
                      </a:pPr>
                      <a:r>
                        <a:rPr lang="ja-JP" altLang="en-US" sz="900" b="0" kern="100" dirty="0">
                          <a:effectLst/>
                        </a:rPr>
                        <a:t>３　育児・介護休暇等に関する規程の一部改正について　</a:t>
                      </a:r>
                      <a:r>
                        <a:rPr lang="ja-JP" sz="900" b="0" kern="100" dirty="0">
                          <a:effectLst/>
                        </a:rPr>
                        <a:t>他　　　　　</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solidFill>
                      <a:schemeClr val="accent5">
                        <a:tint val="40000"/>
                        <a:alpha val="95000"/>
                      </a:schemeClr>
                    </a:solidFill>
                  </a:tcPr>
                </a:tc>
                <a:extLst>
                  <a:ext uri="{0D108BD9-81ED-4DB2-BD59-A6C34878D82A}">
                    <a16:rowId xmlns:a16="http://schemas.microsoft.com/office/drawing/2014/main" val="3317156927"/>
                  </a:ext>
                </a:extLst>
              </a:tr>
              <a:tr h="566423">
                <a:tc>
                  <a:txBody>
                    <a:bodyPr/>
                    <a:lstStyle/>
                    <a:p>
                      <a:pPr algn="just">
                        <a:spcAft>
                          <a:spcPts val="0"/>
                        </a:spcAft>
                      </a:pPr>
                      <a:r>
                        <a:rPr lang="ja-JP" sz="900" b="0" kern="100" dirty="0">
                          <a:solidFill>
                            <a:schemeClr val="tx1"/>
                          </a:solidFill>
                          <a:effectLst/>
                        </a:rPr>
                        <a:t>第６回</a:t>
                      </a: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年９月</a:t>
                      </a:r>
                      <a:r>
                        <a:rPr lang="ja-JP" altLang="en-US" sz="900" b="0" kern="100" dirty="0">
                          <a:solidFill>
                            <a:schemeClr val="tx1"/>
                          </a:solidFill>
                          <a:effectLst/>
                        </a:rPr>
                        <a:t>３０</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会員</a:t>
                      </a:r>
                      <a:r>
                        <a:rPr lang="ja-JP" altLang="en-US" sz="900" b="0" kern="100" dirty="0">
                          <a:effectLst/>
                        </a:rPr>
                        <a:t>の</a:t>
                      </a:r>
                      <a:r>
                        <a:rPr lang="ja-JP" sz="900" b="0" kern="100" dirty="0">
                          <a:effectLst/>
                        </a:rPr>
                        <a:t>入会について</a:t>
                      </a:r>
                    </a:p>
                    <a:p>
                      <a:pPr marL="254000" indent="-254000" algn="just">
                        <a:spcAft>
                          <a:spcPts val="0"/>
                        </a:spcAft>
                      </a:pPr>
                      <a:r>
                        <a:rPr lang="ja-JP" sz="900" b="0" kern="100" dirty="0">
                          <a:effectLst/>
                        </a:rPr>
                        <a:t>２　</a:t>
                      </a:r>
                      <a:r>
                        <a:rPr lang="ja-JP" altLang="en-US" sz="900" b="0" kern="100" dirty="0">
                          <a:effectLst/>
                        </a:rPr>
                        <a:t>令和５年度予算編成方針について</a:t>
                      </a:r>
                      <a:r>
                        <a:rPr lang="ja-JP" sz="900" b="0" kern="100" dirty="0">
                          <a:effectLst/>
                        </a:rPr>
                        <a:t>　</a:t>
                      </a:r>
                    </a:p>
                    <a:p>
                      <a:pPr marL="254000" indent="-254000" algn="just">
                        <a:spcAft>
                          <a:spcPts val="0"/>
                        </a:spcAft>
                      </a:pPr>
                      <a:r>
                        <a:rPr lang="ja-JP" sz="900" b="0" kern="100" dirty="0">
                          <a:effectLst/>
                        </a:rPr>
                        <a:t>３　</a:t>
                      </a:r>
                      <a:r>
                        <a:rPr lang="ja-JP" altLang="en-US" sz="900" b="0" kern="100" dirty="0">
                          <a:effectLst/>
                        </a:rPr>
                        <a:t>市長及び市議会議長への令和５年度予算要望について</a:t>
                      </a:r>
                      <a:r>
                        <a:rPr lang="ja-JP" sz="900" b="0" kern="100" dirty="0">
                          <a:effectLst/>
                        </a:rPr>
                        <a:t>　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2271395814"/>
                  </a:ext>
                </a:extLst>
              </a:tr>
              <a:tr h="443471">
                <a:tc>
                  <a:txBody>
                    <a:bodyPr/>
                    <a:lstStyle/>
                    <a:p>
                      <a:pPr algn="just">
                        <a:spcAft>
                          <a:spcPts val="0"/>
                        </a:spcAft>
                      </a:pPr>
                      <a:r>
                        <a:rPr lang="ja-JP" sz="900" b="0" kern="100" dirty="0">
                          <a:solidFill>
                            <a:schemeClr val="tx1"/>
                          </a:solidFill>
                          <a:effectLst/>
                        </a:rPr>
                        <a:t>第７回</a:t>
                      </a: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年１０月２</a:t>
                      </a:r>
                      <a:r>
                        <a:rPr lang="ja-JP" altLang="en-US" sz="900" b="0" kern="100" dirty="0">
                          <a:solidFill>
                            <a:schemeClr val="tx1"/>
                          </a:solidFill>
                          <a:effectLst/>
                        </a:rPr>
                        <a:t>８</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会員</a:t>
                      </a:r>
                      <a:r>
                        <a:rPr lang="ja-JP" altLang="en-US" sz="900" b="0" kern="100" dirty="0">
                          <a:effectLst/>
                        </a:rPr>
                        <a:t>の</a:t>
                      </a:r>
                      <a:r>
                        <a:rPr lang="ja-JP" sz="900" b="0" kern="100" dirty="0">
                          <a:effectLst/>
                        </a:rPr>
                        <a:t>入会について</a:t>
                      </a:r>
                    </a:p>
                    <a:p>
                      <a:pPr algn="just">
                        <a:spcAft>
                          <a:spcPts val="0"/>
                        </a:spcAft>
                      </a:pPr>
                      <a:r>
                        <a:rPr lang="ja-JP" sz="900" b="0" kern="100" dirty="0">
                          <a:effectLst/>
                        </a:rPr>
                        <a:t>２　</a:t>
                      </a:r>
                      <a:r>
                        <a:rPr lang="ja-JP" altLang="en-US" sz="900" b="0" kern="100" dirty="0">
                          <a:effectLst/>
                        </a:rPr>
                        <a:t>令和５年度予算編成方針について</a:t>
                      </a:r>
                      <a:endParaRPr lang="ja-JP" sz="900" b="0" kern="100" dirty="0">
                        <a:effectLst/>
                      </a:endParaRPr>
                    </a:p>
                    <a:p>
                      <a:pPr marL="254000" indent="-254000" algn="just">
                        <a:spcAft>
                          <a:spcPts val="0"/>
                        </a:spcAft>
                      </a:pPr>
                      <a:r>
                        <a:rPr lang="ja-JP" sz="900" b="0" kern="100" dirty="0">
                          <a:effectLst/>
                        </a:rPr>
                        <a:t>３　</a:t>
                      </a:r>
                      <a:r>
                        <a:rPr lang="ja-JP" altLang="en-US" sz="900" b="0" kern="100" dirty="0">
                          <a:effectLst/>
                        </a:rPr>
                        <a:t>インボイス制度への対応について</a:t>
                      </a:r>
                      <a:r>
                        <a:rPr lang="ja-JP" sz="900" b="0" kern="100" dirty="0">
                          <a:effectLst/>
                        </a:rPr>
                        <a:t>　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2804548458"/>
                  </a:ext>
                </a:extLst>
              </a:tr>
              <a:tr h="420501">
                <a:tc>
                  <a:txBody>
                    <a:bodyPr/>
                    <a:lstStyle/>
                    <a:p>
                      <a:pPr algn="just">
                        <a:spcAft>
                          <a:spcPts val="0"/>
                        </a:spcAft>
                      </a:pPr>
                      <a:r>
                        <a:rPr lang="ja-JP" sz="900" b="0" kern="100" dirty="0">
                          <a:solidFill>
                            <a:schemeClr val="tx1"/>
                          </a:solidFill>
                          <a:effectLst/>
                        </a:rPr>
                        <a:t>第８回</a:t>
                      </a: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年１１月２</a:t>
                      </a:r>
                      <a:r>
                        <a:rPr lang="ja-JP" altLang="en-US" sz="900" b="0" kern="100" dirty="0">
                          <a:solidFill>
                            <a:schemeClr val="tx1"/>
                          </a:solidFill>
                          <a:effectLst/>
                        </a:rPr>
                        <a:t>５</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marL="127000" indent="-127000" algn="just">
                        <a:spcAft>
                          <a:spcPts val="0"/>
                        </a:spcAft>
                      </a:pPr>
                      <a:r>
                        <a:rPr lang="ja-JP" sz="900" b="0" kern="100" dirty="0">
                          <a:effectLst/>
                        </a:rPr>
                        <a:t>１　</a:t>
                      </a:r>
                      <a:r>
                        <a:rPr lang="ja-JP" altLang="en-US" sz="900" b="0" kern="100" dirty="0">
                          <a:effectLst/>
                        </a:rPr>
                        <a:t>会員の入会について</a:t>
                      </a:r>
                      <a:endParaRPr lang="en-US" altLang="ja-JP" sz="900" b="0" kern="100" dirty="0">
                        <a:effectLst/>
                      </a:endParaRPr>
                    </a:p>
                    <a:p>
                      <a:pPr marL="127000" indent="-127000" algn="just">
                        <a:spcAft>
                          <a:spcPts val="0"/>
                        </a:spcAft>
                      </a:pPr>
                      <a:r>
                        <a:rPr lang="ja-JP" altLang="en-US" sz="900" b="0" kern="100" dirty="0">
                          <a:effectLst/>
                        </a:rPr>
                        <a:t>２　職員給与規程の一部改正について</a:t>
                      </a:r>
                      <a:endParaRPr lang="ja-JP" sz="900" b="0" kern="100" dirty="0">
                        <a:effectLst/>
                      </a:endParaRPr>
                    </a:p>
                    <a:p>
                      <a:pPr marL="254000" indent="-254000" algn="just">
                        <a:spcAft>
                          <a:spcPts val="0"/>
                        </a:spcAft>
                      </a:pPr>
                      <a:r>
                        <a:rPr lang="ja-JP" altLang="en-US" sz="900" b="0" kern="100" dirty="0">
                          <a:effectLst/>
                        </a:rPr>
                        <a:t>３</a:t>
                      </a:r>
                      <a:r>
                        <a:rPr lang="ja-JP" sz="900" b="0" kern="100" dirty="0">
                          <a:effectLst/>
                        </a:rPr>
                        <a:t>　</a:t>
                      </a:r>
                      <a:r>
                        <a:rPr lang="ja-JP" altLang="en-US" sz="900" b="0" kern="100" dirty="0">
                          <a:effectLst/>
                        </a:rPr>
                        <a:t>令和４年度上半期の予算執行状況について</a:t>
                      </a:r>
                      <a:r>
                        <a:rPr lang="ja-JP" sz="900" b="0" kern="100" dirty="0">
                          <a:effectLst/>
                        </a:rPr>
                        <a:t>　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2339496362"/>
                  </a:ext>
                </a:extLst>
              </a:tr>
              <a:tr h="540930">
                <a:tc>
                  <a:txBody>
                    <a:bodyPr/>
                    <a:lstStyle/>
                    <a:p>
                      <a:pPr algn="just">
                        <a:spcAft>
                          <a:spcPts val="0"/>
                        </a:spcAft>
                      </a:pPr>
                      <a:r>
                        <a:rPr lang="ja-JP" sz="900" b="0" kern="100" dirty="0">
                          <a:solidFill>
                            <a:schemeClr val="tx1"/>
                          </a:solidFill>
                          <a:effectLst/>
                        </a:rPr>
                        <a:t>第９回</a:t>
                      </a:r>
                    </a:p>
                    <a:p>
                      <a:pPr algn="just">
                        <a:spcAft>
                          <a:spcPts val="0"/>
                        </a:spcAft>
                      </a:pPr>
                      <a:r>
                        <a:rPr lang="ja-JP" altLang="en-US" sz="900" b="0" kern="100" dirty="0">
                          <a:solidFill>
                            <a:schemeClr val="tx1"/>
                          </a:solidFill>
                          <a:effectLst/>
                        </a:rPr>
                        <a:t>令和４</a:t>
                      </a:r>
                      <a:r>
                        <a:rPr lang="ja-JP" sz="900" b="0" kern="100" dirty="0">
                          <a:solidFill>
                            <a:schemeClr val="tx1"/>
                          </a:solidFill>
                          <a:effectLst/>
                        </a:rPr>
                        <a:t>年１２月２</a:t>
                      </a:r>
                      <a:r>
                        <a:rPr lang="ja-JP" altLang="en-US" sz="900" b="0" kern="100" dirty="0">
                          <a:solidFill>
                            <a:schemeClr val="tx1"/>
                          </a:solidFill>
                          <a:effectLst/>
                        </a:rPr>
                        <a:t>８</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marL="127000" indent="-127000" algn="just">
                        <a:spcAft>
                          <a:spcPts val="0"/>
                        </a:spcAft>
                      </a:pPr>
                      <a:r>
                        <a:rPr lang="ja-JP" sz="900" b="0" kern="100" dirty="0">
                          <a:effectLst/>
                        </a:rPr>
                        <a:t>１　会員</a:t>
                      </a:r>
                      <a:r>
                        <a:rPr lang="ja-JP" altLang="en-US" sz="900" b="0" kern="100" dirty="0">
                          <a:effectLst/>
                        </a:rPr>
                        <a:t>の</a:t>
                      </a:r>
                      <a:r>
                        <a:rPr lang="ja-JP" sz="900" b="0" kern="100" dirty="0">
                          <a:effectLst/>
                        </a:rPr>
                        <a:t>入会について</a:t>
                      </a:r>
                    </a:p>
                    <a:p>
                      <a:pPr marL="254000" indent="-254000" algn="just">
                        <a:spcAft>
                          <a:spcPts val="0"/>
                        </a:spcAft>
                      </a:pPr>
                      <a:r>
                        <a:rPr lang="ja-JP" sz="900" b="0" kern="100" dirty="0">
                          <a:effectLst/>
                        </a:rPr>
                        <a:t>２　</a:t>
                      </a:r>
                      <a:r>
                        <a:rPr lang="ja-JP" altLang="en-US" sz="900" b="0" kern="100" dirty="0">
                          <a:effectLst/>
                        </a:rPr>
                        <a:t>役員賠償責任保険</a:t>
                      </a:r>
                      <a:r>
                        <a:rPr kumimoji="1" lang="ja-JP" altLang="ja-JP" sz="900" kern="1200" dirty="0">
                          <a:solidFill>
                            <a:schemeClr val="dk1"/>
                          </a:solidFill>
                          <a:effectLst/>
                        </a:rPr>
                        <a:t>について</a:t>
                      </a:r>
                      <a:endParaRPr lang="ja-JP" sz="900" b="0" kern="100" dirty="0">
                        <a:effectLst/>
                      </a:endParaRPr>
                    </a:p>
                    <a:p>
                      <a:pPr marL="254000" indent="-254000" algn="just">
                        <a:spcAft>
                          <a:spcPts val="0"/>
                        </a:spcAft>
                      </a:pPr>
                      <a:r>
                        <a:rPr lang="ja-JP" sz="900" b="0" kern="100" dirty="0">
                          <a:effectLst/>
                        </a:rPr>
                        <a:t>３　</a:t>
                      </a:r>
                      <a:r>
                        <a:rPr lang="ja-JP" altLang="en-US" sz="900" b="0" kern="100" dirty="0">
                          <a:effectLst/>
                        </a:rPr>
                        <a:t>令和５年度第１３回定時社員総会の開催について</a:t>
                      </a:r>
                      <a:r>
                        <a:rPr lang="ja-JP" sz="900" b="0" kern="100" dirty="0">
                          <a:effectLst/>
                        </a:rPr>
                        <a:t>　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4035267857"/>
                  </a:ext>
                </a:extLst>
              </a:tr>
              <a:tr h="490585">
                <a:tc>
                  <a:txBody>
                    <a:bodyPr/>
                    <a:lstStyle/>
                    <a:p>
                      <a:pPr algn="just">
                        <a:spcAft>
                          <a:spcPts val="0"/>
                        </a:spcAft>
                      </a:pPr>
                      <a:r>
                        <a:rPr lang="ja-JP" sz="900" b="0" kern="100" dirty="0">
                          <a:solidFill>
                            <a:schemeClr val="tx1"/>
                          </a:solidFill>
                          <a:effectLst/>
                        </a:rPr>
                        <a:t>第１０回</a:t>
                      </a:r>
                      <a:r>
                        <a:rPr lang="ja-JP" altLang="en-US" sz="900" b="0" kern="100" dirty="0">
                          <a:solidFill>
                            <a:schemeClr val="tx1"/>
                          </a:solidFill>
                          <a:effectLst/>
                        </a:rPr>
                        <a:t>　</a:t>
                      </a:r>
                      <a:endParaRPr lang="ja-JP" sz="900" b="0" kern="100" dirty="0">
                        <a:solidFill>
                          <a:schemeClr val="tx1"/>
                        </a:solidFill>
                        <a:effectLst/>
                      </a:endParaRPr>
                    </a:p>
                    <a:p>
                      <a:pPr algn="just">
                        <a:spcAft>
                          <a:spcPts val="0"/>
                        </a:spcAft>
                      </a:pPr>
                      <a:r>
                        <a:rPr lang="ja-JP" altLang="en-US" sz="900" b="0" kern="100">
                          <a:solidFill>
                            <a:schemeClr val="tx1"/>
                          </a:solidFill>
                          <a:effectLst/>
                        </a:rPr>
                        <a:t>令和５</a:t>
                      </a:r>
                      <a:r>
                        <a:rPr lang="ja-JP" sz="900" b="0" kern="100">
                          <a:solidFill>
                            <a:schemeClr val="tx1"/>
                          </a:solidFill>
                          <a:effectLst/>
                        </a:rPr>
                        <a:t>年</a:t>
                      </a:r>
                      <a:r>
                        <a:rPr lang="ja-JP" altLang="en-US" sz="900" b="0" kern="100" dirty="0">
                          <a:solidFill>
                            <a:schemeClr val="tx1"/>
                          </a:solidFill>
                          <a:effectLst/>
                        </a:rPr>
                        <a:t>１</a:t>
                      </a:r>
                      <a:r>
                        <a:rPr lang="ja-JP" sz="900" b="0" kern="100">
                          <a:solidFill>
                            <a:schemeClr val="tx1"/>
                          </a:solidFill>
                          <a:effectLst/>
                        </a:rPr>
                        <a:t>月</a:t>
                      </a:r>
                      <a:r>
                        <a:rPr lang="ja-JP" altLang="en-US" sz="900" b="0" kern="100" dirty="0">
                          <a:solidFill>
                            <a:schemeClr val="tx1"/>
                          </a:solidFill>
                          <a:effectLst/>
                        </a:rPr>
                        <a:t>２７</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会員</a:t>
                      </a:r>
                      <a:r>
                        <a:rPr lang="ja-JP" altLang="en-US" sz="900" b="0" kern="100" dirty="0">
                          <a:effectLst/>
                        </a:rPr>
                        <a:t>の</a:t>
                      </a:r>
                      <a:r>
                        <a:rPr lang="ja-JP" sz="900" b="0" kern="100" dirty="0">
                          <a:effectLst/>
                        </a:rPr>
                        <a:t>入会について</a:t>
                      </a:r>
                    </a:p>
                    <a:p>
                      <a:pPr marL="127000" indent="-127000" algn="just">
                        <a:spcAft>
                          <a:spcPts val="0"/>
                        </a:spcAft>
                      </a:pPr>
                      <a:r>
                        <a:rPr lang="ja-JP" sz="900" b="0" kern="100" dirty="0">
                          <a:effectLst/>
                        </a:rPr>
                        <a:t>２　</a:t>
                      </a:r>
                      <a:r>
                        <a:rPr lang="ja-JP" altLang="en-US" sz="900" b="0" kern="100" dirty="0">
                          <a:effectLst/>
                        </a:rPr>
                        <a:t>会員会費規程の一部改正について</a:t>
                      </a:r>
                      <a:endParaRPr lang="en-US" altLang="ja-JP" sz="900" b="0" kern="100" dirty="0">
                        <a:effectLst/>
                      </a:endParaRPr>
                    </a:p>
                    <a:p>
                      <a:pPr marL="127000" indent="-127000" algn="just">
                        <a:spcAft>
                          <a:spcPts val="0"/>
                        </a:spcAft>
                      </a:pPr>
                      <a:r>
                        <a:rPr lang="ja-JP" altLang="en-US" sz="900" b="0" kern="100" dirty="0">
                          <a:effectLst/>
                        </a:rPr>
                        <a:t>３　任期付特命参事に関する要綱の一部改正について　</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2895622234"/>
                  </a:ext>
                </a:extLst>
              </a:tr>
              <a:tr h="414380">
                <a:tc>
                  <a:txBody>
                    <a:bodyPr/>
                    <a:lstStyle/>
                    <a:p>
                      <a:pPr algn="just">
                        <a:spcAft>
                          <a:spcPts val="0"/>
                        </a:spcAft>
                      </a:pPr>
                      <a:r>
                        <a:rPr lang="ja-JP" sz="900" b="0" kern="100" dirty="0">
                          <a:solidFill>
                            <a:schemeClr val="tx1"/>
                          </a:solidFill>
                          <a:effectLst/>
                        </a:rPr>
                        <a:t>第１１回</a:t>
                      </a:r>
                      <a:r>
                        <a:rPr lang="ja-JP" altLang="en-US" sz="900" b="0" kern="100" dirty="0">
                          <a:solidFill>
                            <a:schemeClr val="tx1"/>
                          </a:solidFill>
                          <a:effectLst/>
                        </a:rPr>
                        <a:t>　</a:t>
                      </a:r>
                      <a:endParaRPr lang="ja-JP" sz="900" b="0" kern="100" dirty="0">
                        <a:solidFill>
                          <a:schemeClr val="tx1"/>
                        </a:solidFill>
                        <a:effectLst/>
                      </a:endParaRPr>
                    </a:p>
                    <a:p>
                      <a:pPr algn="just">
                        <a:spcAft>
                          <a:spcPts val="0"/>
                        </a:spcAft>
                      </a:pPr>
                      <a:r>
                        <a:rPr lang="ja-JP" altLang="en-US" sz="900" b="0" kern="100" dirty="0">
                          <a:solidFill>
                            <a:schemeClr val="tx1"/>
                          </a:solidFill>
                          <a:effectLst/>
                        </a:rPr>
                        <a:t>令和５</a:t>
                      </a:r>
                      <a:r>
                        <a:rPr lang="ja-JP" sz="900" b="0" kern="100" dirty="0">
                          <a:solidFill>
                            <a:schemeClr val="tx1"/>
                          </a:solidFill>
                          <a:effectLst/>
                        </a:rPr>
                        <a:t>年２月</a:t>
                      </a:r>
                      <a:r>
                        <a:rPr lang="ja-JP" altLang="en-US" sz="900" b="0" kern="100" dirty="0">
                          <a:solidFill>
                            <a:schemeClr val="tx1"/>
                          </a:solidFill>
                          <a:effectLst/>
                        </a:rPr>
                        <a:t>２４</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a:t>
                      </a:r>
                      <a:r>
                        <a:rPr lang="ja-JP" altLang="en-US" sz="900" b="0" kern="100" dirty="0">
                          <a:effectLst/>
                        </a:rPr>
                        <a:t>会員の入会について</a:t>
                      </a:r>
                      <a:r>
                        <a:rPr lang="ja-JP" sz="900" b="0" kern="100" dirty="0">
                          <a:effectLst/>
                        </a:rPr>
                        <a:t>　　　</a:t>
                      </a:r>
                    </a:p>
                    <a:p>
                      <a:pPr marL="127000" indent="-127000" algn="just">
                        <a:spcAft>
                          <a:spcPts val="0"/>
                        </a:spcAft>
                      </a:pPr>
                      <a:r>
                        <a:rPr lang="ja-JP" altLang="en-US" sz="900" b="0" kern="100" dirty="0">
                          <a:effectLst/>
                        </a:rPr>
                        <a:t>２</a:t>
                      </a:r>
                      <a:r>
                        <a:rPr lang="ja-JP" sz="900" b="0" kern="100" dirty="0">
                          <a:effectLst/>
                        </a:rPr>
                        <a:t>　</a:t>
                      </a:r>
                      <a:r>
                        <a:rPr lang="ja-JP" altLang="en-US" sz="900" b="0" kern="100" dirty="0">
                          <a:effectLst/>
                        </a:rPr>
                        <a:t>令和４年度第一次補正予算について　</a:t>
                      </a:r>
                      <a:endParaRPr lang="en-US" altLang="ja-JP" sz="900" b="0" kern="100" dirty="0">
                        <a:effectLst/>
                      </a:endParaRPr>
                    </a:p>
                    <a:p>
                      <a:pPr marL="127000" indent="-127000" algn="just">
                        <a:spcAft>
                          <a:spcPts val="0"/>
                        </a:spcAft>
                      </a:pPr>
                      <a:r>
                        <a:rPr lang="ja-JP" altLang="en-US" sz="900" b="0" kern="100" dirty="0">
                          <a:effectLst/>
                        </a:rPr>
                        <a:t>３　財産の取得について</a:t>
                      </a:r>
                      <a:r>
                        <a:rPr lang="ja-JP" altLang="ja-JP" sz="900" b="0" kern="100" dirty="0">
                          <a:effectLst/>
                        </a:rPr>
                        <a:t>　</a:t>
                      </a:r>
                      <a:r>
                        <a:rPr lang="ja-JP" altLang="en-US" sz="900" b="0" kern="100" dirty="0">
                          <a:effectLst/>
                        </a:rPr>
                        <a:t>他</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1587072862"/>
                  </a:ext>
                </a:extLst>
              </a:tr>
              <a:tr h="540930">
                <a:tc>
                  <a:txBody>
                    <a:bodyPr/>
                    <a:lstStyle/>
                    <a:p>
                      <a:pPr algn="just">
                        <a:spcAft>
                          <a:spcPts val="0"/>
                        </a:spcAft>
                      </a:pPr>
                      <a:r>
                        <a:rPr lang="ja-JP" sz="900" b="0" kern="100" dirty="0">
                          <a:solidFill>
                            <a:schemeClr val="tx1"/>
                          </a:solidFill>
                          <a:effectLst/>
                        </a:rPr>
                        <a:t>第１２回</a:t>
                      </a:r>
                    </a:p>
                    <a:p>
                      <a:pPr algn="just">
                        <a:spcAft>
                          <a:spcPts val="0"/>
                        </a:spcAft>
                      </a:pPr>
                      <a:r>
                        <a:rPr lang="ja-JP" altLang="en-US" sz="900" b="0" kern="100" dirty="0">
                          <a:solidFill>
                            <a:schemeClr val="tx1"/>
                          </a:solidFill>
                          <a:effectLst/>
                        </a:rPr>
                        <a:t>令和５年</a:t>
                      </a:r>
                      <a:r>
                        <a:rPr lang="ja-JP" sz="900" b="0" kern="100" dirty="0">
                          <a:solidFill>
                            <a:schemeClr val="tx1"/>
                          </a:solidFill>
                          <a:effectLst/>
                        </a:rPr>
                        <a:t>３月２</a:t>
                      </a:r>
                      <a:r>
                        <a:rPr lang="ja-JP" altLang="en-US" sz="900" b="0" kern="100" dirty="0">
                          <a:solidFill>
                            <a:schemeClr val="tx1"/>
                          </a:solidFill>
                          <a:effectLst/>
                        </a:rPr>
                        <a:t>４</a:t>
                      </a:r>
                      <a:r>
                        <a:rPr lang="ja-JP" sz="900" b="0" kern="100" dirty="0">
                          <a:solidFill>
                            <a:schemeClr val="tx1"/>
                          </a:solidFill>
                          <a:effectLst/>
                        </a:rPr>
                        <a:t>日</a:t>
                      </a:r>
                      <a:endParaRPr lang="ja-JP" sz="900" b="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tc>
                  <a:txBody>
                    <a:bodyPr/>
                    <a:lstStyle/>
                    <a:p>
                      <a:pPr algn="just">
                        <a:spcAft>
                          <a:spcPts val="0"/>
                        </a:spcAft>
                      </a:pPr>
                      <a:r>
                        <a:rPr lang="ja-JP" sz="900" b="0" kern="100" dirty="0">
                          <a:effectLst/>
                        </a:rPr>
                        <a:t>１　</a:t>
                      </a:r>
                      <a:r>
                        <a:rPr lang="ja-JP" altLang="en-US" sz="900" b="0" kern="100" dirty="0">
                          <a:effectLst/>
                        </a:rPr>
                        <a:t>会員の入会について</a:t>
                      </a:r>
                      <a:endParaRPr lang="ja-JP" sz="900" b="0" kern="100" dirty="0">
                        <a:effectLst/>
                      </a:endParaRPr>
                    </a:p>
                    <a:p>
                      <a:pPr marL="0" marR="0" lvl="0" indent="0" algn="just" defTabSz="1320759" rtl="0" eaLnBrk="1" fontAlgn="auto" latinLnBrk="0" hangingPunct="1">
                        <a:lnSpc>
                          <a:spcPct val="100000"/>
                        </a:lnSpc>
                        <a:spcBef>
                          <a:spcPts val="0"/>
                        </a:spcBef>
                        <a:spcAft>
                          <a:spcPts val="0"/>
                        </a:spcAft>
                        <a:buClrTx/>
                        <a:buSzTx/>
                        <a:buFontTx/>
                        <a:buNone/>
                        <a:tabLst/>
                        <a:defRPr/>
                      </a:pPr>
                      <a:r>
                        <a:rPr lang="ja-JP" altLang="en-US" sz="900" b="0" kern="100" dirty="0">
                          <a:effectLst/>
                        </a:rPr>
                        <a:t>２</a:t>
                      </a:r>
                      <a:r>
                        <a:rPr lang="ja-JP" sz="900" b="0" kern="100" dirty="0">
                          <a:effectLst/>
                        </a:rPr>
                        <a:t>　</a:t>
                      </a:r>
                      <a:r>
                        <a:rPr lang="ja-JP" altLang="en-US" sz="900" b="0" kern="100" dirty="0">
                          <a:effectLst/>
                        </a:rPr>
                        <a:t>入会申込書及び入会誓約書の一部改正について</a:t>
                      </a:r>
                      <a:endParaRPr lang="en-US" altLang="ja-JP" sz="900" b="0" kern="100" dirty="0">
                        <a:effectLst/>
                      </a:endParaRPr>
                    </a:p>
                    <a:p>
                      <a:pPr marL="0" marR="0" lvl="0" indent="0" algn="just" defTabSz="1320759" rtl="0" eaLnBrk="1" fontAlgn="auto" latinLnBrk="0" hangingPunct="1">
                        <a:lnSpc>
                          <a:spcPct val="100000"/>
                        </a:lnSpc>
                        <a:spcBef>
                          <a:spcPts val="0"/>
                        </a:spcBef>
                        <a:spcAft>
                          <a:spcPts val="0"/>
                        </a:spcAft>
                        <a:buClrTx/>
                        <a:buSzTx/>
                        <a:buFontTx/>
                        <a:buNone/>
                        <a:tabLst/>
                        <a:defRPr/>
                      </a:pPr>
                      <a:r>
                        <a:rPr lang="ja-JP" altLang="en-US" sz="900" b="0" kern="100" dirty="0">
                          <a:effectLst/>
                        </a:rPr>
                        <a:t>３　令和５年度事業計画について　</a:t>
                      </a:r>
                      <a:r>
                        <a:rPr lang="ja-JP" sz="900" b="0" kern="100" dirty="0">
                          <a:effectLst/>
                        </a:rPr>
                        <a:t>他</a:t>
                      </a:r>
                      <a:r>
                        <a:rPr lang="ja-JP" altLang="en-US" sz="900" b="0" kern="100" dirty="0">
                          <a:effectLst/>
                        </a:rPr>
                        <a:t>　</a:t>
                      </a:r>
                      <a:endParaRPr lang="ja-JP" sz="900" b="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3864" marR="63864" marT="0" marB="0" anchor="ctr"/>
                </a:tc>
                <a:extLst>
                  <a:ext uri="{0D108BD9-81ED-4DB2-BD59-A6C34878D82A}">
                    <a16:rowId xmlns:a16="http://schemas.microsoft.com/office/drawing/2014/main" val="2377186839"/>
                  </a:ext>
                </a:extLst>
              </a:tr>
            </a:tbl>
          </a:graphicData>
        </a:graphic>
      </p:graphicFrame>
    </p:spTree>
    <p:extLst>
      <p:ext uri="{BB962C8B-B14F-4D97-AF65-F5344CB8AC3E}">
        <p14:creationId xmlns:p14="http://schemas.microsoft.com/office/powerpoint/2010/main" val="2642422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4938D9E5-1AE3-42A4-BD50-21431977F64D}"/>
              </a:ext>
            </a:extLst>
          </p:cNvPr>
          <p:cNvSpPr>
            <a:spLocks noChangeArrowheads="1"/>
          </p:cNvSpPr>
          <p:nvPr/>
        </p:nvSpPr>
        <p:spPr bwMode="auto">
          <a:xfrm>
            <a:off x="144016" y="2243118"/>
            <a:ext cx="66693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921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4605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　（３）</a:t>
            </a:r>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委員会等</a:t>
            </a:r>
            <a:endParaRPr kumimoji="0" lang="ja-JP" altLang="ja-JP" sz="11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12" name="Rectangle 1">
            <a:extLst>
              <a:ext uri="{FF2B5EF4-FFF2-40B4-BE49-F238E27FC236}">
                <a16:creationId xmlns:a16="http://schemas.microsoft.com/office/drawing/2014/main" id="{60C3C416-49B1-4E31-8578-860BB3667685}"/>
              </a:ext>
            </a:extLst>
          </p:cNvPr>
          <p:cNvSpPr>
            <a:spLocks noChangeArrowheads="1"/>
          </p:cNvSpPr>
          <p:nvPr/>
        </p:nvSpPr>
        <p:spPr bwMode="auto">
          <a:xfrm>
            <a:off x="178544" y="5492858"/>
            <a:ext cx="31759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921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4605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　（４）就業研修（会員）</a:t>
            </a:r>
            <a:endParaRPr kumimoji="0" lang="ja-JP" altLang="ja-JP" sz="11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sp>
        <p:nvSpPr>
          <p:cNvPr id="9" name="Rectangle 2">
            <a:extLst>
              <a:ext uri="{FF2B5EF4-FFF2-40B4-BE49-F238E27FC236}">
                <a16:creationId xmlns:a16="http://schemas.microsoft.com/office/drawing/2014/main" id="{F8984F0B-518E-447E-B1E2-92E830EEEA91}"/>
              </a:ext>
            </a:extLst>
          </p:cNvPr>
          <p:cNvSpPr>
            <a:spLocks noGrp="1" noChangeArrowheads="1"/>
          </p:cNvSpPr>
          <p:nvPr>
            <p:ph type="title"/>
          </p:nvPr>
        </p:nvSpPr>
        <p:spPr>
          <a:xfrm>
            <a:off x="342900" y="272480"/>
            <a:ext cx="6470476" cy="1646414"/>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～事業報告</a:t>
            </a:r>
            <a:r>
              <a:rPr lang="ja-JP" altLang="en-US" sz="1200" b="1" dirty="0">
                <a:latin typeface="游ゴシック Medium" panose="020B0500000000000000" pitchFamily="50" charset="-128"/>
                <a:ea typeface="游ゴシック Medium" panose="020B0500000000000000" pitchFamily="50" charset="-128"/>
              </a:rPr>
              <a:t>（添付書類） </a:t>
            </a:r>
            <a:r>
              <a:rPr lang="ja-JP" altLang="en-US" sz="2000" b="1" dirty="0">
                <a:latin typeface="游ゴシック Medium" panose="020B0500000000000000" pitchFamily="50" charset="-128"/>
                <a:ea typeface="游ゴシック Medium" panose="020B0500000000000000" pitchFamily="50" charset="-128"/>
              </a:rPr>
              <a:t>～</a:t>
            </a:r>
            <a:br>
              <a:rPr lang="en-US" altLang="ja-JP" sz="2400" b="1" dirty="0">
                <a:latin typeface="游ゴシック Medium" panose="020B0500000000000000" pitchFamily="50" charset="-128"/>
                <a:ea typeface="游ゴシック Medium" panose="020B0500000000000000" pitchFamily="50" charset="-128"/>
              </a:rPr>
            </a:br>
            <a:r>
              <a:rPr lang="ja-JP" altLang="en-US" sz="1600" b="1" dirty="0">
                <a:latin typeface="游ゴシック Medium" panose="020B0500000000000000" pitchFamily="50" charset="-128"/>
                <a:ea typeface="游ゴシック Medium" panose="020B0500000000000000" pitchFamily="50" charset="-128"/>
              </a:rPr>
              <a:t>　</a:t>
            </a:r>
            <a:br>
              <a:rPr lang="en-US" altLang="ja-JP" sz="1600" b="1" dirty="0">
                <a:latin typeface="游ゴシック Medium" panose="020B0500000000000000" pitchFamily="50" charset="-128"/>
                <a:ea typeface="游ゴシック Medium" panose="020B0500000000000000" pitchFamily="50" charset="-128"/>
              </a:rPr>
            </a:br>
            <a:r>
              <a:rPr lang="ja-JP" altLang="en-US" sz="1200" b="1" dirty="0">
                <a:latin typeface="游ゴシック Medium" panose="020B0500000000000000" pitchFamily="50" charset="-128"/>
                <a:ea typeface="游ゴシック Medium" panose="020B0500000000000000" pitchFamily="50" charset="-128"/>
              </a:rPr>
              <a:t>（１）令和４年４月１日から令和５年３月３１日までの事業報告の内容報告の件（５</a:t>
            </a:r>
            <a:r>
              <a:rPr lang="en-US" altLang="ja-JP" sz="1200" b="1" dirty="0">
                <a:latin typeface="游ゴシック Medium" panose="020B0500000000000000" pitchFamily="50" charset="-128"/>
                <a:ea typeface="游ゴシック Medium" panose="020B0500000000000000" pitchFamily="50" charset="-128"/>
              </a:rPr>
              <a:t>/</a:t>
            </a:r>
            <a:r>
              <a:rPr lang="ja-JP" altLang="en-US" sz="1200" b="1" dirty="0">
                <a:latin typeface="游ゴシック Medium" panose="020B0500000000000000" pitchFamily="50" charset="-128"/>
                <a:ea typeface="游ゴシック Medium" panose="020B0500000000000000" pitchFamily="50" charset="-128"/>
              </a:rPr>
              <a:t>５）</a:t>
            </a:r>
            <a:br>
              <a:rPr lang="en-US" altLang="ja-JP" sz="1200" b="1" dirty="0">
                <a:latin typeface="游ゴシック Medium" panose="020B0500000000000000" pitchFamily="50" charset="-128"/>
                <a:ea typeface="游ゴシック Medium" panose="020B0500000000000000" pitchFamily="50" charset="-128"/>
              </a:rPr>
            </a:br>
            <a:endParaRPr lang="ja-JP" altLang="en-US" sz="1200" b="1" dirty="0">
              <a:latin typeface="游ゴシック Medium" panose="020B0500000000000000" pitchFamily="50" charset="-128"/>
              <a:ea typeface="游ゴシック Medium" panose="020B0500000000000000" pitchFamily="50" charset="-128"/>
            </a:endParaRPr>
          </a:p>
        </p:txBody>
      </p:sp>
      <p:graphicFrame>
        <p:nvGraphicFramePr>
          <p:cNvPr id="2" name="表 1">
            <a:extLst>
              <a:ext uri="{FF2B5EF4-FFF2-40B4-BE49-F238E27FC236}">
                <a16:creationId xmlns:a16="http://schemas.microsoft.com/office/drawing/2014/main" id="{9AA2C137-DBA9-4423-B1E0-90E4B8880B37}"/>
              </a:ext>
            </a:extLst>
          </p:cNvPr>
          <p:cNvGraphicFramePr>
            <a:graphicFrameLocks noGrp="1"/>
          </p:cNvGraphicFramePr>
          <p:nvPr>
            <p:extLst>
              <p:ext uri="{D42A27DB-BD31-4B8C-83A1-F6EECF244321}">
                <p14:modId xmlns:p14="http://schemas.microsoft.com/office/powerpoint/2010/main" val="2330915191"/>
              </p:ext>
            </p:extLst>
          </p:nvPr>
        </p:nvGraphicFramePr>
        <p:xfrm>
          <a:off x="546652" y="2491458"/>
          <a:ext cx="5743512" cy="2245518"/>
        </p:xfrm>
        <a:graphic>
          <a:graphicData uri="http://schemas.openxmlformats.org/drawingml/2006/table">
            <a:tbl>
              <a:tblPr firstRow="1" firstCol="1" bandRow="1" bandCol="1">
                <a:tableStyleId>{7DF18680-E054-41AD-8BC1-D1AEF772440D}</a:tableStyleId>
              </a:tblPr>
              <a:tblGrid>
                <a:gridCol w="4455703">
                  <a:extLst>
                    <a:ext uri="{9D8B030D-6E8A-4147-A177-3AD203B41FA5}">
                      <a16:colId xmlns:a16="http://schemas.microsoft.com/office/drawing/2014/main" val="3093002209"/>
                    </a:ext>
                  </a:extLst>
                </a:gridCol>
                <a:gridCol w="1287809">
                  <a:extLst>
                    <a:ext uri="{9D8B030D-6E8A-4147-A177-3AD203B41FA5}">
                      <a16:colId xmlns:a16="http://schemas.microsoft.com/office/drawing/2014/main" val="2812361014"/>
                    </a:ext>
                  </a:extLst>
                </a:gridCol>
              </a:tblGrid>
              <a:tr h="275728">
                <a:tc>
                  <a:txBody>
                    <a:bodyPr/>
                    <a:lstStyle/>
                    <a:p>
                      <a:pPr algn="ctr">
                        <a:spcAft>
                          <a:spcPts val="0"/>
                        </a:spcAft>
                      </a:pPr>
                      <a:r>
                        <a:rPr lang="ja-JP" sz="1050" kern="100" dirty="0">
                          <a:solidFill>
                            <a:schemeClr val="tx1"/>
                          </a:solidFill>
                          <a:effectLst/>
                        </a:rPr>
                        <a:t>会議名</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00" kern="100" dirty="0">
                          <a:solidFill>
                            <a:schemeClr val="tx1"/>
                          </a:solidFill>
                          <a:effectLst/>
                        </a:rPr>
                        <a:t>回　数</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95247234"/>
                  </a:ext>
                </a:extLst>
              </a:tr>
              <a:tr h="288032">
                <a:tc>
                  <a:txBody>
                    <a:bodyPr/>
                    <a:lstStyle/>
                    <a:p>
                      <a:pPr algn="just">
                        <a:spcAft>
                          <a:spcPts val="0"/>
                        </a:spcAft>
                      </a:pPr>
                      <a:r>
                        <a:rPr lang="ja-JP" sz="1050" kern="100" dirty="0">
                          <a:solidFill>
                            <a:schemeClr val="tx1"/>
                          </a:solidFill>
                          <a:effectLst/>
                        </a:rPr>
                        <a:t>経営会議</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marR="148590" algn="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２５</a:t>
                      </a:r>
                      <a:r>
                        <a:rPr lang="ja-JP" altLang="en-US"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回</a:t>
                      </a:r>
                      <a:endParaRPr lang="ja-JP"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568818190"/>
                  </a:ext>
                </a:extLst>
              </a:tr>
              <a:tr h="299085">
                <a:tc>
                  <a:txBody>
                    <a:bodyPr/>
                    <a:lstStyle/>
                    <a:p>
                      <a:pPr algn="just">
                        <a:spcAft>
                          <a:spcPts val="0"/>
                        </a:spcAft>
                      </a:pPr>
                      <a:r>
                        <a:rPr lang="ja-JP" sz="1050" kern="100" dirty="0">
                          <a:solidFill>
                            <a:schemeClr val="tx1"/>
                          </a:solidFill>
                          <a:effectLst/>
                        </a:rPr>
                        <a:t>安全・適正就業推進委員会</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marR="148590" algn="r">
                        <a:spcAft>
                          <a:spcPts val="0"/>
                        </a:spcAft>
                      </a:pPr>
                      <a:r>
                        <a:rPr lang="ja-JP" altLang="en-US"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４</a:t>
                      </a:r>
                      <a:r>
                        <a:rPr lang="ja-JP"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回</a:t>
                      </a:r>
                    </a:p>
                  </a:txBody>
                  <a:tcPr marL="68580" marR="68580" marT="0" marB="0" anchor="ctr">
                    <a:solidFill>
                      <a:schemeClr val="accent6">
                        <a:lumMod val="20000"/>
                        <a:lumOff val="80000"/>
                      </a:schemeClr>
                    </a:solidFill>
                  </a:tcPr>
                </a:tc>
                <a:extLst>
                  <a:ext uri="{0D108BD9-81ED-4DB2-BD59-A6C34878D82A}">
                    <a16:rowId xmlns:a16="http://schemas.microsoft.com/office/drawing/2014/main" val="885076686"/>
                  </a:ext>
                </a:extLst>
              </a:tr>
              <a:tr h="276979">
                <a:tc>
                  <a:txBody>
                    <a:bodyPr/>
                    <a:lstStyle/>
                    <a:p>
                      <a:pPr algn="just">
                        <a:spcAft>
                          <a:spcPts val="0"/>
                        </a:spcAft>
                      </a:pPr>
                      <a:r>
                        <a:rPr lang="ja-JP" sz="1050" kern="100" dirty="0">
                          <a:solidFill>
                            <a:schemeClr val="tx1"/>
                          </a:solidFill>
                          <a:effectLst/>
                        </a:rPr>
                        <a:t>安全リーダー会議</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marR="148590" algn="r">
                        <a:spcAft>
                          <a:spcPts val="0"/>
                        </a:spcAft>
                      </a:pPr>
                      <a:r>
                        <a:rPr lang="ja-JP" altLang="en-US"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　　　　　２回</a:t>
                      </a:r>
                      <a:endParaRPr lang="en-US" altLang="ja-JP"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760271275"/>
                  </a:ext>
                </a:extLst>
              </a:tr>
              <a:tr h="288388">
                <a:tc>
                  <a:txBody>
                    <a:bodyPr/>
                    <a:lstStyle/>
                    <a:p>
                      <a:pPr algn="just">
                        <a:spcAft>
                          <a:spcPts val="0"/>
                        </a:spcAft>
                      </a:pPr>
                      <a:r>
                        <a:rPr lang="ja-JP" sz="1050" kern="100" dirty="0">
                          <a:solidFill>
                            <a:schemeClr val="tx1"/>
                          </a:solidFill>
                          <a:effectLst/>
                        </a:rPr>
                        <a:t>就業者選考委員会</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marR="148590" algn="r">
                        <a:spcAft>
                          <a:spcPts val="0"/>
                        </a:spcAft>
                      </a:pPr>
                      <a:r>
                        <a:rPr lang="ja-JP" altLang="en-US"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４回</a:t>
                      </a:r>
                      <a:endParaRPr lang="ja-JP"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561030965"/>
                  </a:ext>
                </a:extLst>
              </a:tr>
              <a:tr h="287676">
                <a:tc>
                  <a:txBody>
                    <a:bodyPr/>
                    <a:lstStyle/>
                    <a:p>
                      <a:pPr algn="just">
                        <a:spcAft>
                          <a:spcPts val="0"/>
                        </a:spcAft>
                      </a:pPr>
                      <a:r>
                        <a:rPr lang="ja-JP" sz="1050" kern="100" dirty="0">
                          <a:solidFill>
                            <a:schemeClr val="tx1"/>
                          </a:solidFill>
                          <a:effectLst/>
                        </a:rPr>
                        <a:t>配分金検討委員会</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marR="148590" algn="r">
                        <a:spcAft>
                          <a:spcPts val="0"/>
                        </a:spcAft>
                      </a:pPr>
                      <a:r>
                        <a:rPr lang="ja-JP" altLang="en-US"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２</a:t>
                      </a:r>
                      <a:r>
                        <a:rPr lang="ja-JP"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回</a:t>
                      </a:r>
                    </a:p>
                  </a:txBody>
                  <a:tcPr marL="68580" marR="68580" marT="0" marB="0" anchor="ctr">
                    <a:solidFill>
                      <a:schemeClr val="accent6">
                        <a:lumMod val="20000"/>
                        <a:lumOff val="80000"/>
                      </a:schemeClr>
                    </a:solidFill>
                  </a:tcPr>
                </a:tc>
                <a:extLst>
                  <a:ext uri="{0D108BD9-81ED-4DB2-BD59-A6C34878D82A}">
                    <a16:rowId xmlns:a16="http://schemas.microsoft.com/office/drawing/2014/main" val="9496882"/>
                  </a:ext>
                </a:extLst>
              </a:tr>
              <a:tr h="288032">
                <a:tc>
                  <a:txBody>
                    <a:bodyPr/>
                    <a:lstStyle/>
                    <a:p>
                      <a:pPr algn="just">
                        <a:spcAft>
                          <a:spcPts val="0"/>
                        </a:spcAft>
                      </a:pPr>
                      <a:r>
                        <a:rPr lang="ja-JP" altLang="en-US" sz="1050" kern="100" dirty="0">
                          <a:solidFill>
                            <a:schemeClr val="tx1"/>
                          </a:solidFill>
                          <a:effectLst/>
                        </a:rPr>
                        <a:t>植栽委員会</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marR="138430" algn="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５</a:t>
                      </a:r>
                      <a:r>
                        <a:rPr lang="ja-JP" altLang="en-US"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回</a:t>
                      </a:r>
                      <a:endParaRPr lang="ja-JP"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357598602"/>
                  </a:ext>
                </a:extLst>
              </a:tr>
              <a:tr h="241598">
                <a:tc>
                  <a:txBody>
                    <a:bodyPr/>
                    <a:lstStyle/>
                    <a:p>
                      <a:pPr marL="0" marR="0" lvl="0" indent="0" algn="just" defTabSz="1320759"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rPr>
                        <a:t>安全衛生委員会</a:t>
                      </a:r>
                      <a:endParaRPr lang="ja-JP" alt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marR="138430" algn="r">
                        <a:spcAft>
                          <a:spcPts val="0"/>
                        </a:spcAft>
                      </a:pPr>
                      <a:r>
                        <a:rPr lang="ja-JP" altLang="en-US"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rPr>
                        <a:t>１２回</a:t>
                      </a:r>
                      <a:endParaRPr lang="ja-JP" sz="1050" kern="100" dirty="0">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617622253"/>
                  </a:ext>
                </a:extLst>
              </a:tr>
            </a:tbl>
          </a:graphicData>
        </a:graphic>
      </p:graphicFrame>
      <p:graphicFrame>
        <p:nvGraphicFramePr>
          <p:cNvPr id="3" name="表 2">
            <a:extLst>
              <a:ext uri="{FF2B5EF4-FFF2-40B4-BE49-F238E27FC236}">
                <a16:creationId xmlns:a16="http://schemas.microsoft.com/office/drawing/2014/main" id="{F20B5D8F-9A1F-4A8E-BE77-E1085CBF4DBE}"/>
              </a:ext>
            </a:extLst>
          </p:cNvPr>
          <p:cNvGraphicFramePr>
            <a:graphicFrameLocks noGrp="1"/>
          </p:cNvGraphicFramePr>
          <p:nvPr>
            <p:extLst>
              <p:ext uri="{D42A27DB-BD31-4B8C-83A1-F6EECF244321}">
                <p14:modId xmlns:p14="http://schemas.microsoft.com/office/powerpoint/2010/main" val="409520604"/>
              </p:ext>
            </p:extLst>
          </p:nvPr>
        </p:nvGraphicFramePr>
        <p:xfrm>
          <a:off x="618886" y="5859854"/>
          <a:ext cx="5671278" cy="1358305"/>
        </p:xfrm>
        <a:graphic>
          <a:graphicData uri="http://schemas.openxmlformats.org/drawingml/2006/table">
            <a:tbl>
              <a:tblPr firstRow="1" firstCol="1" bandRow="1" bandCol="1">
                <a:tableStyleId>{7DF18680-E054-41AD-8BC1-D1AEF772440D}</a:tableStyleId>
              </a:tblPr>
              <a:tblGrid>
                <a:gridCol w="1401147">
                  <a:extLst>
                    <a:ext uri="{9D8B030D-6E8A-4147-A177-3AD203B41FA5}">
                      <a16:colId xmlns:a16="http://schemas.microsoft.com/office/drawing/2014/main" val="3725958709"/>
                    </a:ext>
                  </a:extLst>
                </a:gridCol>
                <a:gridCol w="1592942">
                  <a:extLst>
                    <a:ext uri="{9D8B030D-6E8A-4147-A177-3AD203B41FA5}">
                      <a16:colId xmlns:a16="http://schemas.microsoft.com/office/drawing/2014/main" val="612740633"/>
                    </a:ext>
                  </a:extLst>
                </a:gridCol>
                <a:gridCol w="1285189">
                  <a:extLst>
                    <a:ext uri="{9D8B030D-6E8A-4147-A177-3AD203B41FA5}">
                      <a16:colId xmlns:a16="http://schemas.microsoft.com/office/drawing/2014/main" val="3882207094"/>
                    </a:ext>
                  </a:extLst>
                </a:gridCol>
                <a:gridCol w="1392000">
                  <a:extLst>
                    <a:ext uri="{9D8B030D-6E8A-4147-A177-3AD203B41FA5}">
                      <a16:colId xmlns:a16="http://schemas.microsoft.com/office/drawing/2014/main" val="179176799"/>
                    </a:ext>
                  </a:extLst>
                </a:gridCol>
              </a:tblGrid>
              <a:tr h="274098">
                <a:tc>
                  <a:txBody>
                    <a:bodyPr/>
                    <a:lstStyle/>
                    <a:p>
                      <a:pPr algn="ctr">
                        <a:spcAft>
                          <a:spcPts val="0"/>
                        </a:spcAft>
                      </a:pPr>
                      <a:r>
                        <a:rPr lang="ja-JP" sz="1050" kern="100" dirty="0">
                          <a:solidFill>
                            <a:schemeClr val="tx1"/>
                          </a:solidFill>
                          <a:effectLst/>
                        </a:rPr>
                        <a:t>研修名</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solidFill>
                            <a:schemeClr val="tx1"/>
                          </a:solidFill>
                          <a:effectLst/>
                        </a:rPr>
                        <a:t>開催日</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solidFill>
                            <a:schemeClr val="tx1"/>
                          </a:solidFill>
                          <a:effectLst/>
                        </a:rPr>
                        <a:t>参加者</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solidFill>
                            <a:schemeClr val="tx1"/>
                          </a:solidFill>
                          <a:effectLst/>
                        </a:rPr>
                        <a:t>備考</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75286711"/>
                  </a:ext>
                </a:extLst>
              </a:tr>
              <a:tr h="274098">
                <a:tc rowSpan="4">
                  <a:txBody>
                    <a:bodyPr/>
                    <a:lstStyle/>
                    <a:p>
                      <a:pPr indent="127000" algn="l">
                        <a:spcAft>
                          <a:spcPts val="0"/>
                        </a:spcAft>
                      </a:pPr>
                      <a:r>
                        <a:rPr lang="ja-JP" sz="1050" kern="100" dirty="0">
                          <a:solidFill>
                            <a:schemeClr val="tx1"/>
                          </a:solidFill>
                          <a:effectLst/>
                        </a:rPr>
                        <a:t>内定者研修</a:t>
                      </a:r>
                      <a:r>
                        <a:rPr lang="ja-JP" altLang="en-US" sz="1050" kern="100" dirty="0">
                          <a:solidFill>
                            <a:schemeClr val="tx1"/>
                          </a:solidFill>
                          <a:effectLst/>
                        </a:rPr>
                        <a:t>　</a:t>
                      </a:r>
                      <a:endParaRPr lang="en-US" altLang="ja-JP" sz="1050" kern="100" dirty="0">
                        <a:solidFill>
                          <a:schemeClr val="tx1"/>
                        </a:solidFill>
                        <a:effectLst/>
                        <a:latin typeface="游ゴシック Medium" panose="020B0500000000000000" pitchFamily="50" charset="-128"/>
                        <a:ea typeface="游ゴシック Medium" panose="020B0500000000000000" pitchFamily="50" charset="-128"/>
                      </a:endParaRPr>
                    </a:p>
                  </a:txBody>
                  <a:tcPr marL="68580" marR="68580" marT="0" marB="0" anchor="ctr"/>
                </a:tc>
                <a:tc>
                  <a:txBody>
                    <a:bodyPr/>
                    <a:lstStyle/>
                    <a:p>
                      <a:pPr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６</a:t>
                      </a:r>
                      <a:r>
                        <a:rPr 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月</a:t>
                      </a: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２１日</a:t>
                      </a:r>
                      <a:endParaRPr lang="en-US" alt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tc>
                  <a:txBody>
                    <a:bodyPr/>
                    <a:lstStyle/>
                    <a:p>
                      <a:pPr marR="40005"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rPr>
                        <a:t>１２名</a:t>
                      </a:r>
                      <a:endParaRPr lang="en-US" alt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lang="ja-JP" altLang="ja-JP" sz="1050" kern="100" dirty="0">
                          <a:solidFill>
                            <a:schemeClr val="tx1"/>
                          </a:solidFill>
                          <a:effectLst/>
                        </a:rPr>
                        <a:t>接遇研修</a:t>
                      </a:r>
                      <a:r>
                        <a:rPr lang="ja-JP" altLang="en-US" sz="1050" kern="100" dirty="0">
                          <a:solidFill>
                            <a:schemeClr val="tx1"/>
                          </a:solidFill>
                          <a:effectLst/>
                        </a:rPr>
                        <a:t>同時開催</a:t>
                      </a:r>
                      <a:endParaRPr lang="ja-JP" alt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894317130"/>
                  </a:ext>
                </a:extLst>
              </a:tr>
              <a:tr h="246548">
                <a:tc vMerge="1">
                  <a:txBody>
                    <a:bodyPr/>
                    <a:lstStyle/>
                    <a:p>
                      <a:endParaRPr kumimoji="1" lang="ja-JP" altLang="en-US"/>
                    </a:p>
                  </a:txBody>
                  <a:tcPr/>
                </a:tc>
                <a:tc>
                  <a:txBody>
                    <a:bodyPr/>
                    <a:lstStyle/>
                    <a:p>
                      <a:pPr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９</a:t>
                      </a:r>
                      <a:r>
                        <a:rPr 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月</a:t>
                      </a: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２０</a:t>
                      </a:r>
                      <a:r>
                        <a:rPr 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日</a:t>
                      </a:r>
                    </a:p>
                  </a:txBody>
                  <a:tcPr marL="68580" marR="68580" marT="0" marB="0" anchor="ctr">
                    <a:solidFill>
                      <a:schemeClr val="accent6">
                        <a:lumMod val="20000"/>
                        <a:lumOff val="80000"/>
                      </a:schemeClr>
                    </a:solidFill>
                  </a:tcPr>
                </a:tc>
                <a:tc>
                  <a:txBody>
                    <a:bodyPr/>
                    <a:lstStyle/>
                    <a:p>
                      <a:pPr marR="40005"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rPr>
                        <a:t>２１名</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spcAft>
                          <a:spcPts val="0"/>
                        </a:spcAft>
                      </a:pPr>
                      <a:r>
                        <a:rPr lang="ja-JP" sz="1050" kern="100" dirty="0">
                          <a:solidFill>
                            <a:schemeClr val="tx1"/>
                          </a:solidFill>
                          <a:effectLst/>
                        </a:rPr>
                        <a:t>接遇研修</a:t>
                      </a:r>
                      <a:r>
                        <a:rPr lang="ja-JP" altLang="en-US" sz="1050" kern="100" dirty="0">
                          <a:solidFill>
                            <a:schemeClr val="tx1"/>
                          </a:solidFill>
                          <a:effectLst/>
                        </a:rPr>
                        <a:t>同時開催</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653046675"/>
                  </a:ext>
                </a:extLst>
              </a:tr>
              <a:tr h="274098">
                <a:tc vMerge="1">
                  <a:txBody>
                    <a:bodyPr/>
                    <a:lstStyle/>
                    <a:p>
                      <a:endParaRPr kumimoji="1" lang="ja-JP" altLang="en-US"/>
                    </a:p>
                  </a:txBody>
                  <a:tcPr/>
                </a:tc>
                <a:tc>
                  <a:txBody>
                    <a:bodyPr/>
                    <a:lstStyle/>
                    <a:p>
                      <a:pPr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１２</a:t>
                      </a:r>
                      <a:r>
                        <a:rPr 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月</a:t>
                      </a: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１３日</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tc>
                  <a:txBody>
                    <a:bodyPr/>
                    <a:lstStyle/>
                    <a:p>
                      <a:pPr marR="40005"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rPr>
                        <a:t>２５名</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spcAft>
                          <a:spcPts val="0"/>
                        </a:spcAft>
                      </a:pPr>
                      <a:r>
                        <a:rPr lang="ja-JP" sz="1050" kern="100" dirty="0">
                          <a:solidFill>
                            <a:schemeClr val="tx1"/>
                          </a:solidFill>
                          <a:effectLst/>
                        </a:rPr>
                        <a:t>接遇研修</a:t>
                      </a:r>
                      <a:r>
                        <a:rPr lang="ja-JP" altLang="en-US" sz="1050" kern="100" dirty="0">
                          <a:solidFill>
                            <a:schemeClr val="tx1"/>
                          </a:solidFill>
                          <a:effectLst/>
                        </a:rPr>
                        <a:t>同時開催</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553047187"/>
                  </a:ext>
                </a:extLst>
              </a:tr>
              <a:tr h="289463">
                <a:tc vMerge="1">
                  <a:txBody>
                    <a:bodyPr/>
                    <a:lstStyle/>
                    <a:p>
                      <a:endParaRPr kumimoji="1" lang="ja-JP" altLang="en-US"/>
                    </a:p>
                  </a:txBody>
                  <a:tcPr/>
                </a:tc>
                <a:tc>
                  <a:txBody>
                    <a:bodyPr/>
                    <a:lstStyle/>
                    <a:p>
                      <a:pPr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３月１４</a:t>
                      </a:r>
                      <a:r>
                        <a:rPr 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rPr>
                        <a:t>日</a:t>
                      </a:r>
                      <a:endParaRPr lang="en-US" altLang="ja-JP" sz="1050" kern="100" dirty="0">
                        <a:solidFill>
                          <a:schemeClr val="tx1"/>
                        </a:solidFill>
                        <a:effectLst/>
                        <a:latin typeface="游ゴシック Medium" panose="020B0500000000000000" pitchFamily="50" charset="-128"/>
                        <a:ea typeface="游ゴシック Medium" panose="020B0500000000000000" pitchFamily="50" charset="-128"/>
                        <a:cs typeface="Tahoma" panose="020B0604030504040204" pitchFamily="34" charset="0"/>
                      </a:endParaRPr>
                    </a:p>
                  </a:txBody>
                  <a:tcPr marL="68580" marR="68580" marT="0" marB="0" anchor="ctr">
                    <a:solidFill>
                      <a:schemeClr val="accent6">
                        <a:lumMod val="20000"/>
                        <a:lumOff val="80000"/>
                      </a:schemeClr>
                    </a:solidFill>
                  </a:tcPr>
                </a:tc>
                <a:tc>
                  <a:txBody>
                    <a:bodyPr/>
                    <a:lstStyle/>
                    <a:p>
                      <a:pPr marR="40005" algn="ctr">
                        <a:spcAft>
                          <a:spcPts val="0"/>
                        </a:spcAft>
                      </a:pPr>
                      <a:r>
                        <a:rPr lang="ja-JP" altLang="en-US" sz="1050" kern="100" dirty="0">
                          <a:solidFill>
                            <a:schemeClr val="tx1"/>
                          </a:solidFill>
                          <a:effectLst/>
                          <a:latin typeface="游ゴシック Medium" panose="020B0500000000000000" pitchFamily="50" charset="-128"/>
                          <a:ea typeface="游ゴシック Medium" panose="020B0500000000000000" pitchFamily="50" charset="-128"/>
                        </a:rPr>
                        <a:t>３５名</a:t>
                      </a:r>
                      <a:endParaRPr lang="ja-JP" alt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spcAft>
                          <a:spcPts val="0"/>
                        </a:spcAft>
                      </a:pPr>
                      <a:r>
                        <a:rPr lang="zh-TW" altLang="en-US" sz="1050" kern="100" dirty="0">
                          <a:solidFill>
                            <a:schemeClr val="tx1"/>
                          </a:solidFill>
                          <a:effectLst/>
                        </a:rPr>
                        <a:t>接遇研修同時開催</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339536540"/>
                  </a:ext>
                </a:extLst>
              </a:tr>
            </a:tbl>
          </a:graphicData>
        </a:graphic>
      </p:graphicFrame>
      <p:sp>
        <p:nvSpPr>
          <p:cNvPr id="10" name="Rectangle 1">
            <a:extLst>
              <a:ext uri="{FF2B5EF4-FFF2-40B4-BE49-F238E27FC236}">
                <a16:creationId xmlns:a16="http://schemas.microsoft.com/office/drawing/2014/main" id="{275B4F10-F0B3-4464-89D9-8CC05969FBA8}"/>
              </a:ext>
            </a:extLst>
          </p:cNvPr>
          <p:cNvSpPr>
            <a:spLocks noChangeArrowheads="1"/>
          </p:cNvSpPr>
          <p:nvPr/>
        </p:nvSpPr>
        <p:spPr bwMode="auto">
          <a:xfrm>
            <a:off x="178544" y="7658817"/>
            <a:ext cx="518457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921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indent="146050"/>
            <a:r>
              <a:rPr lang="ja-JP" altLang="en-US" sz="1100" dirty="0">
                <a:latin typeface="游ゴシック Medium" panose="020B0500000000000000" pitchFamily="50" charset="-128"/>
                <a:ea typeface="游ゴシック Medium" panose="020B0500000000000000" pitchFamily="50" charset="-128"/>
                <a:cs typeface="Times New Roman" panose="02020603050405020304" pitchFamily="18" charset="0"/>
              </a:rPr>
              <a:t>　（５）就業品質向上研修（リーダー・サブリーダー）</a:t>
            </a:r>
            <a:endParaRPr kumimoji="0" lang="ja-JP" altLang="ja-JP" sz="1100" b="0" i="0" u="none" strike="noStrike" cap="none" normalizeH="0" baseline="0" dirty="0">
              <a:ln>
                <a:noFill/>
              </a:ln>
              <a:solidFill>
                <a:schemeClr val="tx1"/>
              </a:solidFill>
              <a:effectLst/>
              <a:latin typeface="游ゴシック Medium" panose="020B0500000000000000" pitchFamily="50" charset="-128"/>
              <a:ea typeface="游ゴシック Medium" panose="020B0500000000000000" pitchFamily="50" charset="-128"/>
            </a:endParaRPr>
          </a:p>
        </p:txBody>
      </p:sp>
      <p:graphicFrame>
        <p:nvGraphicFramePr>
          <p:cNvPr id="13" name="表 12">
            <a:extLst>
              <a:ext uri="{FF2B5EF4-FFF2-40B4-BE49-F238E27FC236}">
                <a16:creationId xmlns:a16="http://schemas.microsoft.com/office/drawing/2014/main" id="{00BB4DD3-B112-46B3-9C96-1FCCEC6DADC6}"/>
              </a:ext>
            </a:extLst>
          </p:cNvPr>
          <p:cNvGraphicFramePr>
            <a:graphicFrameLocks noGrp="1"/>
          </p:cNvGraphicFramePr>
          <p:nvPr>
            <p:extLst>
              <p:ext uri="{D42A27DB-BD31-4B8C-83A1-F6EECF244321}">
                <p14:modId xmlns:p14="http://schemas.microsoft.com/office/powerpoint/2010/main" val="1301697217"/>
              </p:ext>
            </p:extLst>
          </p:nvPr>
        </p:nvGraphicFramePr>
        <p:xfrm>
          <a:off x="618886" y="8042286"/>
          <a:ext cx="5719619" cy="935246"/>
        </p:xfrm>
        <a:graphic>
          <a:graphicData uri="http://schemas.openxmlformats.org/drawingml/2006/table">
            <a:tbl>
              <a:tblPr firstRow="1" firstCol="1" bandRow="1" bandCol="1">
                <a:tableStyleId>{7DF18680-E054-41AD-8BC1-D1AEF772440D}</a:tableStyleId>
              </a:tblPr>
              <a:tblGrid>
                <a:gridCol w="1412832">
                  <a:extLst>
                    <a:ext uri="{9D8B030D-6E8A-4147-A177-3AD203B41FA5}">
                      <a16:colId xmlns:a16="http://schemas.microsoft.com/office/drawing/2014/main" val="2319160628"/>
                    </a:ext>
                  </a:extLst>
                </a:gridCol>
                <a:gridCol w="1811233">
                  <a:extLst>
                    <a:ext uri="{9D8B030D-6E8A-4147-A177-3AD203B41FA5}">
                      <a16:colId xmlns:a16="http://schemas.microsoft.com/office/drawing/2014/main" val="1700031069"/>
                    </a:ext>
                  </a:extLst>
                </a:gridCol>
                <a:gridCol w="835516">
                  <a:extLst>
                    <a:ext uri="{9D8B030D-6E8A-4147-A177-3AD203B41FA5}">
                      <a16:colId xmlns:a16="http://schemas.microsoft.com/office/drawing/2014/main" val="3398063234"/>
                    </a:ext>
                  </a:extLst>
                </a:gridCol>
                <a:gridCol w="1660038">
                  <a:extLst>
                    <a:ext uri="{9D8B030D-6E8A-4147-A177-3AD203B41FA5}">
                      <a16:colId xmlns:a16="http://schemas.microsoft.com/office/drawing/2014/main" val="2578801042"/>
                    </a:ext>
                  </a:extLst>
                </a:gridCol>
              </a:tblGrid>
              <a:tr h="325646">
                <a:tc>
                  <a:txBody>
                    <a:bodyPr/>
                    <a:lstStyle/>
                    <a:p>
                      <a:pPr algn="ctr">
                        <a:spcAft>
                          <a:spcPts val="0"/>
                        </a:spcAft>
                      </a:pPr>
                      <a:r>
                        <a:rPr lang="ja-JP" sz="1050" kern="100" dirty="0">
                          <a:solidFill>
                            <a:schemeClr val="tx1"/>
                          </a:solidFill>
                          <a:effectLst/>
                        </a:rPr>
                        <a:t>研修名</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solidFill>
                            <a:schemeClr val="tx1"/>
                          </a:solidFill>
                          <a:effectLst/>
                        </a:rPr>
                        <a:t>開催</a:t>
                      </a:r>
                      <a:r>
                        <a:rPr lang="ja-JP" altLang="en-US" sz="1050" kern="100" dirty="0">
                          <a:solidFill>
                            <a:schemeClr val="tx1"/>
                          </a:solidFill>
                          <a:effectLst/>
                        </a:rPr>
                        <a:t>予定日</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solidFill>
                            <a:schemeClr val="tx1"/>
                          </a:solidFill>
                          <a:effectLst/>
                        </a:rPr>
                        <a:t>参加者</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solidFill>
                            <a:schemeClr val="tx1"/>
                          </a:solidFill>
                          <a:effectLst/>
                        </a:rPr>
                        <a:t>備考</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69132634"/>
                  </a:ext>
                </a:extLst>
              </a:tr>
              <a:tr h="265239">
                <a:tc>
                  <a:txBody>
                    <a:bodyPr/>
                    <a:lstStyle/>
                    <a:p>
                      <a:pPr marL="80010" indent="-78740" algn="l">
                        <a:spcAft>
                          <a:spcPts val="0"/>
                        </a:spcAft>
                      </a:pPr>
                      <a:r>
                        <a:rPr lang="ja-JP" sz="1050" kern="100" dirty="0">
                          <a:solidFill>
                            <a:schemeClr val="tx1"/>
                          </a:solidFill>
                          <a:effectLst/>
                        </a:rPr>
                        <a:t>就業品質向上研修</a:t>
                      </a:r>
                      <a:endParaRPr lang="ja-JP" sz="1050" kern="100" dirty="0">
                        <a:solidFill>
                          <a:schemeClr val="tx1"/>
                        </a:solidFill>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50" kern="100" dirty="0">
                          <a:effectLst/>
                          <a:latin typeface="游ゴシック Medium" panose="020B0500000000000000" pitchFamily="50" charset="-128"/>
                          <a:ea typeface="游ゴシック Medium" panose="020B0500000000000000" pitchFamily="50" charset="-128"/>
                        </a:rPr>
                        <a:t>１</a:t>
                      </a:r>
                      <a:r>
                        <a:rPr lang="ja-JP" sz="1050" kern="100" dirty="0">
                          <a:effectLst/>
                          <a:latin typeface="游ゴシック Medium" panose="020B0500000000000000" pitchFamily="50" charset="-128"/>
                          <a:ea typeface="游ゴシック Medium" panose="020B0500000000000000" pitchFamily="50" charset="-128"/>
                        </a:rPr>
                        <a:t>月２</a:t>
                      </a:r>
                      <a:r>
                        <a:rPr lang="ja-JP" altLang="en-US" sz="1050" kern="100" dirty="0">
                          <a:effectLst/>
                          <a:latin typeface="游ゴシック Medium" panose="020B0500000000000000" pitchFamily="50" charset="-128"/>
                          <a:ea typeface="游ゴシック Medium" panose="020B0500000000000000" pitchFamily="50" charset="-128"/>
                        </a:rPr>
                        <a:t>３</a:t>
                      </a:r>
                      <a:r>
                        <a:rPr lang="ja-JP" sz="1050" kern="100" dirty="0">
                          <a:effectLst/>
                          <a:latin typeface="游ゴシック Medium" panose="020B0500000000000000" pitchFamily="50" charset="-128"/>
                          <a:ea typeface="游ゴシック Medium" panose="020B0500000000000000" pitchFamily="50" charset="-128"/>
                        </a:rPr>
                        <a:t>日</a:t>
                      </a:r>
                      <a:endParaRPr lang="ja-JP" sz="105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ctr">
                        <a:spcAft>
                          <a:spcPts val="0"/>
                        </a:spcAft>
                      </a:pPr>
                      <a:r>
                        <a:rPr lang="ja-JP" altLang="en-US" sz="1000" kern="100" dirty="0">
                          <a:effectLst/>
                        </a:rPr>
                        <a:t>パルテノン多摩６５名</a:t>
                      </a:r>
                      <a:endParaRPr lang="en-US" altLang="ja-JP" sz="1000" kern="100" dirty="0">
                        <a:effectLst/>
                      </a:endParaRPr>
                    </a:p>
                    <a:p>
                      <a:pPr algn="ctr">
                        <a:spcAft>
                          <a:spcPts val="0"/>
                        </a:spcAft>
                      </a:pPr>
                      <a:r>
                        <a:rPr lang="ja-JP" altLang="en-US" sz="1000" kern="100" dirty="0">
                          <a:effectLst/>
                        </a:rPr>
                        <a:t>センター会議室２名</a:t>
                      </a:r>
                      <a:endParaRPr lang="ja-JP" sz="10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l">
                        <a:spcAft>
                          <a:spcPts val="0"/>
                        </a:spcAft>
                      </a:pPr>
                      <a:r>
                        <a:rPr lang="ja-JP" altLang="en-US" sz="1000" kern="100" dirty="0">
                          <a:effectLst/>
                        </a:rPr>
                        <a:t>〇基調講演「シルバー会員のコンプライアンス」</a:t>
                      </a:r>
                      <a:endParaRPr lang="en-US" altLang="ja-JP" sz="1000" kern="100" dirty="0">
                        <a:effectLst/>
                      </a:endParaRPr>
                    </a:p>
                    <a:p>
                      <a:pPr algn="l">
                        <a:spcAft>
                          <a:spcPts val="0"/>
                        </a:spcAft>
                      </a:pPr>
                      <a:r>
                        <a:rPr lang="ja-JP" altLang="en-US" sz="1000" kern="100" dirty="0">
                          <a:effectLst/>
                        </a:rPr>
                        <a:t>〇健幸・若返りエクササイズ</a:t>
                      </a:r>
                      <a:endParaRPr lang="ja-JP" sz="1000" kern="100" dirty="0">
                        <a:effectLst/>
                        <a:latin typeface="游ゴシック Medium" panose="020B0500000000000000" pitchFamily="50" charset="-128"/>
                        <a:ea typeface="游ゴシック Medium" panose="020B0500000000000000" pitchFamily="50" charset="-128"/>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457084061"/>
                  </a:ext>
                </a:extLst>
              </a:tr>
            </a:tbl>
          </a:graphicData>
        </a:graphic>
      </p:graphicFrame>
      <p:sp>
        <p:nvSpPr>
          <p:cNvPr id="4" name="テキスト ボックス 3">
            <a:extLst>
              <a:ext uri="{FF2B5EF4-FFF2-40B4-BE49-F238E27FC236}">
                <a16:creationId xmlns:a16="http://schemas.microsoft.com/office/drawing/2014/main" id="{9C4BEB9A-F849-45E4-8850-4FA42FDB0EEF}"/>
              </a:ext>
            </a:extLst>
          </p:cNvPr>
          <p:cNvSpPr txBox="1"/>
          <p:nvPr/>
        </p:nvSpPr>
        <p:spPr>
          <a:xfrm>
            <a:off x="487704" y="4953000"/>
            <a:ext cx="5719618" cy="253916"/>
          </a:xfrm>
          <a:prstGeom prst="rect">
            <a:avLst/>
          </a:prstGeom>
          <a:noFill/>
        </p:spPr>
        <p:txBody>
          <a:bodyPr wrap="square" rtlCol="0">
            <a:spAutoFit/>
          </a:bodyPr>
          <a:lstStyle/>
          <a:p>
            <a:r>
              <a:rPr kumimoji="1" lang="ja-JP" altLang="en-US" sz="1050" dirty="0">
                <a:latin typeface="游ゴシック Medium" panose="020B0500000000000000" pitchFamily="50" charset="-128"/>
                <a:ea typeface="游ゴシック Medium" panose="020B0500000000000000" pitchFamily="50" charset="-128"/>
              </a:rPr>
              <a:t>就業審査会は対象事案の発生がないため開催なし。</a:t>
            </a:r>
          </a:p>
        </p:txBody>
      </p:sp>
    </p:spTree>
    <p:extLst>
      <p:ext uri="{BB962C8B-B14F-4D97-AF65-F5344CB8AC3E}">
        <p14:creationId xmlns:p14="http://schemas.microsoft.com/office/powerpoint/2010/main" val="261602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42900" y="546076"/>
            <a:ext cx="6172200" cy="1310580"/>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（１）貸借対照表</a:t>
            </a: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r>
              <a:rPr lang="ja-JP" altLang="en-US" sz="1200" b="1" dirty="0">
                <a:latin typeface="游ゴシック Medium" panose="020B0500000000000000" pitchFamily="50" charset="-128"/>
                <a:ea typeface="游ゴシック Medium" panose="020B0500000000000000" pitchFamily="50" charset="-128"/>
              </a:rPr>
              <a:t>（令和５年３月３１日現在）</a:t>
            </a:r>
            <a:endParaRPr lang="ja-JP" altLang="en-US" sz="1400" b="1" dirty="0">
              <a:latin typeface="游ゴシック Medium" panose="020B0500000000000000" pitchFamily="50" charset="-128"/>
              <a:ea typeface="游ゴシック Medium" panose="020B0500000000000000" pitchFamily="50" charset="-128"/>
            </a:endParaRPr>
          </a:p>
        </p:txBody>
      </p:sp>
      <p:pic>
        <p:nvPicPr>
          <p:cNvPr id="12" name="図 11">
            <a:extLst>
              <a:ext uri="{FF2B5EF4-FFF2-40B4-BE49-F238E27FC236}">
                <a16:creationId xmlns:a16="http://schemas.microsoft.com/office/drawing/2014/main" id="{426BDE65-C30D-4D6F-81B5-18519D264566}"/>
              </a:ext>
            </a:extLst>
          </p:cNvPr>
          <p:cNvPicPr>
            <a:picLocks noChangeAspect="1"/>
          </p:cNvPicPr>
          <p:nvPr/>
        </p:nvPicPr>
        <p:blipFill>
          <a:blip r:embed="rId2"/>
          <a:stretch>
            <a:fillRect/>
          </a:stretch>
        </p:blipFill>
        <p:spPr>
          <a:xfrm>
            <a:off x="5805264" y="1657232"/>
            <a:ext cx="687365" cy="127416"/>
          </a:xfrm>
          <a:prstGeom prst="rect">
            <a:avLst/>
          </a:prstGeom>
        </p:spPr>
      </p:pic>
      <p:sp>
        <p:nvSpPr>
          <p:cNvPr id="3" name="正方形/長方形 2">
            <a:extLst>
              <a:ext uri="{FF2B5EF4-FFF2-40B4-BE49-F238E27FC236}">
                <a16:creationId xmlns:a16="http://schemas.microsoft.com/office/drawing/2014/main" id="{97D6C6C0-6E6B-411B-B7C1-22DBC6F513C4}"/>
              </a:ext>
            </a:extLst>
          </p:cNvPr>
          <p:cNvSpPr/>
          <p:nvPr/>
        </p:nvSpPr>
        <p:spPr bwMode="auto">
          <a:xfrm>
            <a:off x="342900" y="1977936"/>
            <a:ext cx="6326460" cy="12741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 name="正方形/長方形 1">
            <a:extLst>
              <a:ext uri="{FF2B5EF4-FFF2-40B4-BE49-F238E27FC236}">
                <a16:creationId xmlns:a16="http://schemas.microsoft.com/office/drawing/2014/main" id="{443EAD05-B4CF-449A-A73B-425B66D81294}"/>
              </a:ext>
            </a:extLst>
          </p:cNvPr>
          <p:cNvSpPr/>
          <p:nvPr/>
        </p:nvSpPr>
        <p:spPr bwMode="auto">
          <a:xfrm>
            <a:off x="342900" y="1784648"/>
            <a:ext cx="6172200" cy="64807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endParaRPr>
          </a:p>
        </p:txBody>
      </p:sp>
      <p:pic>
        <p:nvPicPr>
          <p:cNvPr id="5" name="図 4">
            <a:extLst>
              <a:ext uri="{FF2B5EF4-FFF2-40B4-BE49-F238E27FC236}">
                <a16:creationId xmlns:a16="http://schemas.microsoft.com/office/drawing/2014/main" id="{3025C2F3-A370-F5B6-4ABB-D471AB7F50A9}"/>
              </a:ext>
            </a:extLst>
          </p:cNvPr>
          <p:cNvPicPr>
            <a:picLocks noChangeAspect="1"/>
          </p:cNvPicPr>
          <p:nvPr/>
        </p:nvPicPr>
        <p:blipFill>
          <a:blip r:embed="rId3"/>
          <a:stretch>
            <a:fillRect/>
          </a:stretch>
        </p:blipFill>
        <p:spPr>
          <a:xfrm>
            <a:off x="548117" y="1804864"/>
            <a:ext cx="5916025" cy="8084240"/>
          </a:xfrm>
          <a:prstGeom prst="rect">
            <a:avLst/>
          </a:prstGeom>
        </p:spPr>
      </p:pic>
    </p:spTree>
    <p:extLst>
      <p:ext uri="{BB962C8B-B14F-4D97-AF65-F5344CB8AC3E}">
        <p14:creationId xmlns:p14="http://schemas.microsoft.com/office/powerpoint/2010/main" val="85853340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884E523-D77A-4485-8A86-64269040CED8}"/>
              </a:ext>
            </a:extLst>
          </p:cNvPr>
          <p:cNvSpPr/>
          <p:nvPr/>
        </p:nvSpPr>
        <p:spPr bwMode="auto">
          <a:xfrm>
            <a:off x="260648" y="1856656"/>
            <a:ext cx="6336703"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solidFill>
                  <a:schemeClr val="bg1"/>
                </a:solidFill>
              </a:ln>
              <a:solidFill>
                <a:schemeClr val="bg1"/>
              </a:solidFill>
              <a:effectLst/>
              <a:latin typeface="Arial" charset="0"/>
              <a:ea typeface="ＭＳ Ｐゴシック" pitchFamily="50" charset="-128"/>
            </a:endParaRPr>
          </a:p>
        </p:txBody>
      </p:sp>
      <p:sp>
        <p:nvSpPr>
          <p:cNvPr id="18434" name="Rectangle 2"/>
          <p:cNvSpPr>
            <a:spLocks noGrp="1" noChangeArrowheads="1"/>
          </p:cNvSpPr>
          <p:nvPr>
            <p:ph type="title"/>
          </p:nvPr>
        </p:nvSpPr>
        <p:spPr>
          <a:xfrm>
            <a:off x="332656" y="560512"/>
            <a:ext cx="6172200"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（２）正味財産増減計算書</a:t>
            </a: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r>
              <a:rPr lang="ja-JP" altLang="en-US" sz="1200" b="1" dirty="0">
                <a:latin typeface="游ゴシック Medium" panose="020B0500000000000000" pitchFamily="50" charset="-128"/>
                <a:ea typeface="游ゴシック Medium" panose="020B0500000000000000" pitchFamily="50" charset="-128"/>
              </a:rPr>
              <a:t>令和４年４月１日から令和５年３月３１日まで）</a:t>
            </a:r>
            <a:endParaRPr lang="ja-JP" altLang="en-US" sz="1400" b="1" dirty="0">
              <a:latin typeface="游ゴシック Medium" panose="020B0500000000000000" pitchFamily="50" charset="-128"/>
              <a:ea typeface="游ゴシック Medium" panose="020B0500000000000000" pitchFamily="50" charset="-128"/>
            </a:endParaRPr>
          </a:p>
        </p:txBody>
      </p:sp>
      <p:pic>
        <p:nvPicPr>
          <p:cNvPr id="9" name="図 8">
            <a:extLst>
              <a:ext uri="{FF2B5EF4-FFF2-40B4-BE49-F238E27FC236}">
                <a16:creationId xmlns:a16="http://schemas.microsoft.com/office/drawing/2014/main" id="{6BF8DC49-38E9-40FC-94BA-9ADED2944761}"/>
              </a:ext>
            </a:extLst>
          </p:cNvPr>
          <p:cNvPicPr>
            <a:picLocks noChangeAspect="1"/>
          </p:cNvPicPr>
          <p:nvPr/>
        </p:nvPicPr>
        <p:blipFill>
          <a:blip r:embed="rId2"/>
          <a:stretch>
            <a:fillRect/>
          </a:stretch>
        </p:blipFill>
        <p:spPr>
          <a:xfrm>
            <a:off x="5837979" y="1712640"/>
            <a:ext cx="687365" cy="127416"/>
          </a:xfrm>
          <a:prstGeom prst="rect">
            <a:avLst/>
          </a:prstGeom>
        </p:spPr>
      </p:pic>
      <p:pic>
        <p:nvPicPr>
          <p:cNvPr id="4" name="図 3">
            <a:extLst>
              <a:ext uri="{FF2B5EF4-FFF2-40B4-BE49-F238E27FC236}">
                <a16:creationId xmlns:a16="http://schemas.microsoft.com/office/drawing/2014/main" id="{716DB01B-1B95-CC10-954C-F5A057164EC6}"/>
              </a:ext>
            </a:extLst>
          </p:cNvPr>
          <p:cNvPicPr>
            <a:picLocks noChangeAspect="1"/>
          </p:cNvPicPr>
          <p:nvPr/>
        </p:nvPicPr>
        <p:blipFill>
          <a:blip r:embed="rId3"/>
          <a:stretch>
            <a:fillRect/>
          </a:stretch>
        </p:blipFill>
        <p:spPr>
          <a:xfrm>
            <a:off x="294220" y="1856656"/>
            <a:ext cx="6249071" cy="7978222"/>
          </a:xfrm>
          <a:prstGeom prst="rect">
            <a:avLst/>
          </a:prstGeom>
        </p:spPr>
      </p:pic>
    </p:spTree>
    <p:extLst>
      <p:ext uri="{BB962C8B-B14F-4D97-AF65-F5344CB8AC3E}">
        <p14:creationId xmlns:p14="http://schemas.microsoft.com/office/powerpoint/2010/main" val="228929954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C6ABEC6-31EF-47F4-AF76-A48ABA549DB2}"/>
              </a:ext>
            </a:extLst>
          </p:cNvPr>
          <p:cNvSpPr/>
          <p:nvPr/>
        </p:nvSpPr>
        <p:spPr bwMode="auto">
          <a:xfrm>
            <a:off x="260648" y="1856656"/>
            <a:ext cx="6336703"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solidFill>
                  <a:schemeClr val="bg1"/>
                </a:solidFill>
              </a:ln>
              <a:solidFill>
                <a:schemeClr val="bg1"/>
              </a:solidFill>
              <a:effectLst/>
              <a:latin typeface="Arial" charset="0"/>
              <a:ea typeface="ＭＳ Ｐゴシック" pitchFamily="50" charset="-128"/>
            </a:endParaRPr>
          </a:p>
        </p:txBody>
      </p:sp>
      <p:sp>
        <p:nvSpPr>
          <p:cNvPr id="18434" name="Rectangle 2"/>
          <p:cNvSpPr>
            <a:spLocks noGrp="1" noChangeArrowheads="1"/>
          </p:cNvSpPr>
          <p:nvPr>
            <p:ph type="title"/>
          </p:nvPr>
        </p:nvSpPr>
        <p:spPr>
          <a:xfrm>
            <a:off x="332656" y="560512"/>
            <a:ext cx="6172200"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（２）正味財産増減計算書</a:t>
            </a: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r>
              <a:rPr lang="ja-JP" altLang="en-US" sz="1200" b="1" dirty="0">
                <a:latin typeface="游ゴシック Medium" panose="020B0500000000000000" pitchFamily="50" charset="-128"/>
                <a:ea typeface="游ゴシック Medium" panose="020B0500000000000000" pitchFamily="50" charset="-128"/>
              </a:rPr>
              <a:t>（令和４年４月１日から令和５年３月３１日まで）</a:t>
            </a:r>
            <a:endParaRPr lang="ja-JP" altLang="en-US" sz="1400" b="1" dirty="0">
              <a:latin typeface="游ゴシック Medium" panose="020B0500000000000000" pitchFamily="50" charset="-128"/>
              <a:ea typeface="游ゴシック Medium" panose="020B0500000000000000" pitchFamily="50" charset="-128"/>
            </a:endParaRPr>
          </a:p>
        </p:txBody>
      </p:sp>
      <p:pic>
        <p:nvPicPr>
          <p:cNvPr id="8" name="図 7">
            <a:extLst>
              <a:ext uri="{FF2B5EF4-FFF2-40B4-BE49-F238E27FC236}">
                <a16:creationId xmlns:a16="http://schemas.microsoft.com/office/drawing/2014/main" id="{71B5D112-46C5-48DF-B154-96F37BF8FA96}"/>
              </a:ext>
            </a:extLst>
          </p:cNvPr>
          <p:cNvPicPr>
            <a:picLocks noChangeAspect="1"/>
          </p:cNvPicPr>
          <p:nvPr/>
        </p:nvPicPr>
        <p:blipFill>
          <a:blip r:embed="rId2"/>
          <a:stretch>
            <a:fillRect/>
          </a:stretch>
        </p:blipFill>
        <p:spPr>
          <a:xfrm>
            <a:off x="5765971" y="1712640"/>
            <a:ext cx="687365" cy="127416"/>
          </a:xfrm>
          <a:prstGeom prst="rect">
            <a:avLst/>
          </a:prstGeom>
        </p:spPr>
      </p:pic>
      <p:pic>
        <p:nvPicPr>
          <p:cNvPr id="3" name="図 2">
            <a:extLst>
              <a:ext uri="{FF2B5EF4-FFF2-40B4-BE49-F238E27FC236}">
                <a16:creationId xmlns:a16="http://schemas.microsoft.com/office/drawing/2014/main" id="{0C762B8D-9761-5713-D253-C8745F6F3ED9}"/>
              </a:ext>
            </a:extLst>
          </p:cNvPr>
          <p:cNvPicPr>
            <a:picLocks noChangeAspect="1"/>
          </p:cNvPicPr>
          <p:nvPr/>
        </p:nvPicPr>
        <p:blipFill>
          <a:blip r:embed="rId3"/>
          <a:stretch>
            <a:fillRect/>
          </a:stretch>
        </p:blipFill>
        <p:spPr>
          <a:xfrm>
            <a:off x="509534" y="1945264"/>
            <a:ext cx="5838931" cy="7860389"/>
          </a:xfrm>
          <a:prstGeom prst="rect">
            <a:avLst/>
          </a:prstGeom>
        </p:spPr>
      </p:pic>
    </p:spTree>
    <p:extLst>
      <p:ext uri="{BB962C8B-B14F-4D97-AF65-F5344CB8AC3E}">
        <p14:creationId xmlns:p14="http://schemas.microsoft.com/office/powerpoint/2010/main" val="281641609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C6ABEC6-31EF-47F4-AF76-A48ABA549DB2}"/>
              </a:ext>
            </a:extLst>
          </p:cNvPr>
          <p:cNvSpPr/>
          <p:nvPr/>
        </p:nvSpPr>
        <p:spPr bwMode="auto">
          <a:xfrm>
            <a:off x="260648" y="1856656"/>
            <a:ext cx="6336703" cy="28803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a:ln>
                <a:solidFill>
                  <a:schemeClr val="bg1"/>
                </a:solidFill>
              </a:ln>
              <a:solidFill>
                <a:schemeClr val="bg1"/>
              </a:solidFill>
              <a:effectLst/>
              <a:latin typeface="Arial" charset="0"/>
              <a:ea typeface="ＭＳ Ｐゴシック" pitchFamily="50" charset="-128"/>
            </a:endParaRPr>
          </a:p>
        </p:txBody>
      </p:sp>
      <p:sp>
        <p:nvSpPr>
          <p:cNvPr id="18434" name="Rectangle 2"/>
          <p:cNvSpPr>
            <a:spLocks noGrp="1" noChangeArrowheads="1"/>
          </p:cNvSpPr>
          <p:nvPr>
            <p:ph type="title"/>
          </p:nvPr>
        </p:nvSpPr>
        <p:spPr>
          <a:xfrm>
            <a:off x="332656" y="560512"/>
            <a:ext cx="6172200" cy="1368152"/>
          </a:xfrm>
        </p:spPr>
        <p:txBody>
          <a:bodyPr anchor="ctr"/>
          <a:lstStyle/>
          <a:p>
            <a:r>
              <a:rPr lang="ja-JP" altLang="en-US" sz="2000" b="1" dirty="0">
                <a:latin typeface="游ゴシック Medium" panose="020B0500000000000000" pitchFamily="50" charset="-128"/>
                <a:ea typeface="游ゴシック Medium" panose="020B0500000000000000" pitchFamily="50" charset="-128"/>
              </a:rPr>
              <a:t>～計算書類等</a:t>
            </a:r>
            <a:r>
              <a:rPr lang="ja-JP" altLang="en-US" sz="1200" b="1" dirty="0">
                <a:latin typeface="游ゴシック Medium" panose="020B0500000000000000" pitchFamily="50" charset="-128"/>
                <a:ea typeface="游ゴシック Medium" panose="020B0500000000000000" pitchFamily="50" charset="-128"/>
              </a:rPr>
              <a:t>（添付書類）</a:t>
            </a:r>
            <a:r>
              <a:rPr lang="ja-JP" altLang="en-US" sz="2000" b="1" dirty="0">
                <a:latin typeface="游ゴシック Medium" panose="020B0500000000000000" pitchFamily="50" charset="-128"/>
                <a:ea typeface="游ゴシック Medium" panose="020B0500000000000000" pitchFamily="50" charset="-128"/>
              </a:rPr>
              <a:t>～</a:t>
            </a:r>
            <a:br>
              <a:rPr lang="en-US" altLang="ja-JP" sz="2000" b="1" dirty="0">
                <a:latin typeface="游ゴシック Medium" panose="020B0500000000000000" pitchFamily="50" charset="-128"/>
                <a:ea typeface="游ゴシック Medium" panose="020B0500000000000000" pitchFamily="50" charset="-128"/>
              </a:rPr>
            </a:b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（２）正味財産増減計算書</a:t>
            </a:r>
            <a:br>
              <a:rPr lang="en-US" altLang="ja-JP" sz="1400" b="1" dirty="0">
                <a:latin typeface="游ゴシック Medium" panose="020B0500000000000000" pitchFamily="50" charset="-128"/>
                <a:ea typeface="游ゴシック Medium" panose="020B0500000000000000" pitchFamily="50" charset="-128"/>
              </a:rPr>
            </a:br>
            <a:r>
              <a:rPr lang="ja-JP" altLang="en-US" sz="1400" b="1" dirty="0">
                <a:latin typeface="游ゴシック Medium" panose="020B0500000000000000" pitchFamily="50" charset="-128"/>
                <a:ea typeface="游ゴシック Medium" panose="020B0500000000000000" pitchFamily="50" charset="-128"/>
              </a:rPr>
              <a:t>　　　</a:t>
            </a:r>
            <a:r>
              <a:rPr lang="ja-JP" altLang="en-US" sz="1200" b="1" dirty="0">
                <a:latin typeface="游ゴシック Medium" panose="020B0500000000000000" pitchFamily="50" charset="-128"/>
                <a:ea typeface="游ゴシック Medium" panose="020B0500000000000000" pitchFamily="50" charset="-128"/>
              </a:rPr>
              <a:t>（令和４年４月１日から令和５年３月３１日まで）</a:t>
            </a:r>
            <a:endParaRPr lang="ja-JP" altLang="en-US" sz="1400" b="1" dirty="0">
              <a:latin typeface="游ゴシック Medium" panose="020B0500000000000000" pitchFamily="50" charset="-128"/>
              <a:ea typeface="游ゴシック Medium" panose="020B0500000000000000" pitchFamily="50" charset="-128"/>
            </a:endParaRPr>
          </a:p>
        </p:txBody>
      </p:sp>
      <p:pic>
        <p:nvPicPr>
          <p:cNvPr id="8" name="図 7">
            <a:extLst>
              <a:ext uri="{FF2B5EF4-FFF2-40B4-BE49-F238E27FC236}">
                <a16:creationId xmlns:a16="http://schemas.microsoft.com/office/drawing/2014/main" id="{71B5D112-46C5-48DF-B154-96F37BF8FA96}"/>
              </a:ext>
            </a:extLst>
          </p:cNvPr>
          <p:cNvPicPr>
            <a:picLocks noChangeAspect="1"/>
          </p:cNvPicPr>
          <p:nvPr/>
        </p:nvPicPr>
        <p:blipFill>
          <a:blip r:embed="rId2"/>
          <a:stretch>
            <a:fillRect/>
          </a:stretch>
        </p:blipFill>
        <p:spPr>
          <a:xfrm>
            <a:off x="5765971" y="1712640"/>
            <a:ext cx="687365" cy="127416"/>
          </a:xfrm>
          <a:prstGeom prst="rect">
            <a:avLst/>
          </a:prstGeom>
        </p:spPr>
      </p:pic>
      <p:pic>
        <p:nvPicPr>
          <p:cNvPr id="4" name="図 3">
            <a:extLst>
              <a:ext uri="{FF2B5EF4-FFF2-40B4-BE49-F238E27FC236}">
                <a16:creationId xmlns:a16="http://schemas.microsoft.com/office/drawing/2014/main" id="{8A202673-113D-0AFF-1C67-AF8F96AB450D}"/>
              </a:ext>
            </a:extLst>
          </p:cNvPr>
          <p:cNvPicPr>
            <a:picLocks noChangeAspect="1"/>
          </p:cNvPicPr>
          <p:nvPr/>
        </p:nvPicPr>
        <p:blipFill>
          <a:blip r:embed="rId3"/>
          <a:stretch>
            <a:fillRect/>
          </a:stretch>
        </p:blipFill>
        <p:spPr>
          <a:xfrm>
            <a:off x="311944" y="1913936"/>
            <a:ext cx="6336703" cy="1777866"/>
          </a:xfrm>
          <a:prstGeom prst="rect">
            <a:avLst/>
          </a:prstGeom>
        </p:spPr>
      </p:pic>
    </p:spTree>
    <p:extLst>
      <p:ext uri="{BB962C8B-B14F-4D97-AF65-F5344CB8AC3E}">
        <p14:creationId xmlns:p14="http://schemas.microsoft.com/office/powerpoint/2010/main" val="3048837158"/>
      </p:ext>
    </p:extLst>
  </p:cSld>
  <p:clrMapOvr>
    <a:masterClrMapping/>
  </p:clrMapOvr>
  <p:transition spd="med">
    <p:fade/>
  </p:transition>
</p:sld>
</file>

<file path=ppt/theme/theme1.xml><?xml version="1.0" encoding="utf-8"?>
<a:theme xmlns:a="http://schemas.openxmlformats.org/drawingml/2006/main" name="presentation_level">
  <a:themeElements>
    <a:clrScheme name="presentation_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presentation_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presentation_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presentation_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presentation_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presentation_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presentation_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presentation_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presentation_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presentation_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presentation_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0B8DF65-62A4-40F5-B2E4-E7DEA50141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4290</TotalTime>
  <Words>3203</Words>
  <Application>Microsoft Office PowerPoint</Application>
  <PresentationFormat>A4 210 x 297 mm</PresentationFormat>
  <Paragraphs>589</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HG丸ｺﾞｼｯｸM-PRO</vt:lpstr>
      <vt:lpstr>游ゴシック Medium</vt:lpstr>
      <vt:lpstr>游明朝</vt:lpstr>
      <vt:lpstr>Arial</vt:lpstr>
      <vt:lpstr>Times New Roman</vt:lpstr>
      <vt:lpstr>Wingdings</vt:lpstr>
      <vt:lpstr>presentation_level</vt:lpstr>
      <vt:lpstr> 　 ～事業報告（添付書類）～　  （１）令和４年４月１日から令和５年３月３１日までの事業報告の内容報告の件（１/５）  　</vt:lpstr>
      <vt:lpstr>～事業報告（添付書類） ～　 　 （１）令和４年４月１日から令和５年３月３１日までの事業報告の内容報告の件（２/５）   </vt:lpstr>
      <vt:lpstr>～事業報告（添付書類） ～ 　 （１）令和４年４月１日から令和５年３月３１日までの事業報告の内容報告の件（３/５） </vt:lpstr>
      <vt:lpstr>～事業報告（添付書類） ～ 　 （１）令和４年４月１日から令和５年３月３１日までの事業報告の内容報告の件（４/５） </vt:lpstr>
      <vt:lpstr>～事業報告（添付書類） ～ 　 （１）令和４年４月１日から令和５年３月３１日までの事業報告の内容報告の件（５/５） </vt:lpstr>
      <vt:lpstr>～計算書類等（添付書類）～  （１）貸借対照表 　　　（令和５年３月３１日現在）</vt:lpstr>
      <vt:lpstr>～計算書類等（添付書類）～  （２）正味財産増減計算書 　　　（令和４年４月１日から令和５年３月３１日まで）</vt:lpstr>
      <vt:lpstr>～計算書類等（添付書類）～  （２）正味財産増減計算書 　　　（令和４年４月１日から令和５年３月３１日まで）</vt:lpstr>
      <vt:lpstr>～計算書類等（添付書類）～  （２）正味財産増減計算書 　　　（令和４年４月１日から令和５年３月３１日まで）</vt:lpstr>
      <vt:lpstr>～計算書類等（添付書類）～  （３）正味財産増減計算書内訳表 　　　（令和４年４月１日から令和５年３月３１日まで）</vt:lpstr>
      <vt:lpstr>～計算書類等（添付書類）～  （３）正味財産増減計算書内訳表 　　　（令和４年４月１日から令和５年３月３１日まで）</vt:lpstr>
      <vt:lpstr>～計算書類等（添付書類）～  （４）財務諸表に対する注記・附属明細書</vt:lpstr>
      <vt:lpstr>～計算書類等（添付書類）～  （５）財産目録 　　　（令和５年３月３１日現在）</vt:lpstr>
      <vt:lpstr>PowerPoint プレゼンテーション</vt:lpstr>
      <vt:lpstr>第1３回定時社員総会　質問用紙</vt:lpstr>
      <vt:lpstr>質問用紙裏面</vt:lpstr>
      <vt:lpstr>社員総会会場ご案内図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竹中事務局長</dc:creator>
  <cp:keywords/>
  <dc:description/>
  <cp:lastModifiedBy>林千尋</cp:lastModifiedBy>
  <cp:revision>463</cp:revision>
  <cp:lastPrinted>2023-04-17T05:07:51Z</cp:lastPrinted>
  <dcterms:created xsi:type="dcterms:W3CDTF">2018-03-29T01:21:10Z</dcterms:created>
  <dcterms:modified xsi:type="dcterms:W3CDTF">2023-06-15T23:25:50Z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TC060874521041</vt:lpwstr>
  </property>
</Properties>
</file>